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54" r:id="rId2"/>
    <p:sldId id="355" r:id="rId3"/>
    <p:sldId id="343" r:id="rId4"/>
    <p:sldId id="296" r:id="rId5"/>
    <p:sldId id="328" r:id="rId6"/>
    <p:sldId id="330" r:id="rId7"/>
    <p:sldId id="357" r:id="rId8"/>
    <p:sldId id="351" r:id="rId9"/>
    <p:sldId id="352" r:id="rId10"/>
    <p:sldId id="333" r:id="rId11"/>
    <p:sldId id="334" r:id="rId12"/>
    <p:sldId id="335" r:id="rId13"/>
    <p:sldId id="337" r:id="rId14"/>
    <p:sldId id="338" r:id="rId15"/>
    <p:sldId id="349" r:id="rId16"/>
    <p:sldId id="348" r:id="rId17"/>
    <p:sldId id="347" r:id="rId18"/>
    <p:sldId id="356" r:id="rId19"/>
    <p:sldId id="362" r:id="rId20"/>
    <p:sldId id="363" r:id="rId21"/>
    <p:sldId id="364" r:id="rId22"/>
    <p:sldId id="365" r:id="rId23"/>
    <p:sldId id="366" r:id="rId24"/>
    <p:sldId id="361" r:id="rId25"/>
    <p:sldId id="367" r:id="rId26"/>
    <p:sldId id="368" r:id="rId27"/>
    <p:sldId id="369" r:id="rId28"/>
    <p:sldId id="370" r:id="rId29"/>
    <p:sldId id="322" r:id="rId30"/>
    <p:sldId id="323" r:id="rId31"/>
    <p:sldId id="345" r:id="rId32"/>
    <p:sldId id="344" r:id="rId3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6852"/>
    <a:srgbClr val="E66D56"/>
    <a:srgbClr val="272729"/>
    <a:srgbClr val="06266B"/>
    <a:srgbClr val="D8453E"/>
    <a:srgbClr val="0F3A55"/>
    <a:srgbClr val="337BA9"/>
    <a:srgbClr val="EE6F10"/>
    <a:srgbClr val="7C2A3B"/>
    <a:srgbClr val="3F6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792" autoAdjust="0"/>
  </p:normalViewPr>
  <p:slideViewPr>
    <p:cSldViewPr>
      <p:cViewPr varScale="1">
        <p:scale>
          <a:sx n="73" d="100"/>
          <a:sy n="73" d="100"/>
        </p:scale>
        <p:origin x="6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3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9e9cc35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9e9cc35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38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0407" y="2264122"/>
            <a:ext cx="5184576" cy="188495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47664" y="2780928"/>
            <a:ext cx="604867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3714750" y="2069933"/>
            <a:ext cx="17145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167050" y="2788900"/>
            <a:ext cx="48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508600" y="3507533"/>
            <a:ext cx="4126800" cy="4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08075" y="2608398"/>
            <a:ext cx="4958766" cy="491738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3"/>
          <p:cNvSpPr/>
          <p:nvPr/>
        </p:nvSpPr>
        <p:spPr>
          <a:xfrm rot="10800000">
            <a:off x="4303175" y="-556485"/>
            <a:ext cx="4958766" cy="491738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5354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8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9" r:id="rId7"/>
    <p:sldLayoutId id="2147483660" r:id="rId8"/>
    <p:sldLayoutId id="2147483661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39" y="65211"/>
            <a:ext cx="4032448" cy="2225374"/>
          </a:xfrm>
          <a:noFill/>
          <a:ln>
            <a:noFill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“Stock forecasting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markowitz’s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" y="5644783"/>
            <a:ext cx="3569225" cy="1061764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Project Guide :  Vivekananda                </a:t>
            </a:r>
          </a:p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Student Name :  Rajath Hegde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572001" y="0"/>
            <a:ext cx="45719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0" y="2132855"/>
            <a:ext cx="4572002" cy="25922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1237" y="49762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68" indent="-257168" algn="ctr" eaLnBrk="0" hangingPunct="0">
              <a:defRPr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UE18CS390A – M.Tech</a:t>
            </a:r>
          </a:p>
          <a:p>
            <a:pPr marL="257168" indent="-257168" algn="ctr" eaLnBrk="0" hangingPunct="0">
              <a:defRPr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Review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#4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8" y="1052736"/>
            <a:ext cx="4381374" cy="31219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Facebook Prophet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0770"/>
            <a:ext cx="4080635" cy="1496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12" y="2604217"/>
            <a:ext cx="4145823" cy="138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93096"/>
            <a:ext cx="3610479" cy="1705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35" y="4121406"/>
            <a:ext cx="3471363" cy="25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970773"/>
            <a:ext cx="8208912" cy="25202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Markowitz’s Efficient Frontier Model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573016"/>
            <a:ext cx="8208912" cy="29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76" y="906694"/>
            <a:ext cx="8208911" cy="28823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Risk Plot and Growth of investment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5" y="3839716"/>
            <a:ext cx="8208911" cy="29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23" y="1045621"/>
            <a:ext cx="7690820" cy="23965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Fund allocation and Sharpe ratio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4" y="3717032"/>
            <a:ext cx="7663039" cy="12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9597"/>
            <a:ext cx="8856984" cy="31723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Efficient Frontier Model - </a:t>
            </a:r>
            <a:r>
              <a:rPr lang="en-IN" dirty="0" smtClean="0"/>
              <a:t>6 </a:t>
            </a:r>
            <a:r>
              <a:rPr lang="en-IN" dirty="0"/>
              <a:t>year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49080"/>
            <a:ext cx="8856984" cy="26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09617"/>
            <a:ext cx="8784976" cy="525658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Optimal Risk for the portfolio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6453336"/>
            <a:ext cx="3791479" cy="219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631" y="1028887"/>
            <a:ext cx="4314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40" y="969075"/>
            <a:ext cx="8578707" cy="53536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Optimal Risk for the portfolio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6469271"/>
            <a:ext cx="368617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539" y="1268760"/>
            <a:ext cx="39719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                                                      </a:t>
            </a:r>
            <a:r>
              <a:rPr lang="en-IN" b="1" i="0" dirty="0" smtClean="0">
                <a:solidFill>
                  <a:schemeClr val="tx1"/>
                </a:solidFill>
              </a:rPr>
              <a:t>Twitter</a:t>
            </a:r>
            <a:r>
              <a:rPr lang="en-IN" dirty="0" smtClean="0"/>
              <a:t> </a:t>
            </a:r>
            <a:r>
              <a:rPr lang="en-IN" b="1" i="0" dirty="0" smtClean="0">
                <a:solidFill>
                  <a:schemeClr val="tx1"/>
                </a:solidFill>
              </a:rPr>
              <a:t>Sentiment Analysis of Stocks</a:t>
            </a:r>
            <a:endParaRPr lang="en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Novelty Ideas for PHASE-II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0" y="1700808"/>
            <a:ext cx="7772356" cy="34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6"/>
          <p:cNvSpPr>
            <a:spLocks noGrp="1"/>
          </p:cNvSpPr>
          <p:nvPr>
            <p:ph idx="1"/>
          </p:nvPr>
        </p:nvSpPr>
        <p:spPr>
          <a:xfrm>
            <a:off x="395536" y="1628800"/>
            <a:ext cx="8402525" cy="3823283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altLang="ko-KR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the project is </a:t>
            </a:r>
            <a:r>
              <a:rPr lang="en-US" altLang="ko-KR" sz="135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sentiments of people using the twitter sentiment analysis and categorizing whether the sentiments are positive, negative or neutral and their impact on the stock prices.</a:t>
            </a:r>
            <a:endParaRPr lang="en-US" altLang="ko-KR" sz="13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661196" cy="597681"/>
          </a:xfrm>
        </p:spPr>
        <p:txBody>
          <a:bodyPr>
            <a:normAutofit/>
          </a:bodyPr>
          <a:lstStyle/>
          <a:p>
            <a:r>
              <a:rPr lang="en-IN" altLang="ko-KR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of PHASE-II</a:t>
            </a:r>
            <a:endParaRPr lang="ko-KR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sing Sentiment Analysis to Examine St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86" y="2507211"/>
            <a:ext cx="3816424" cy="38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Twitter Sentiment Analysis of RELIANCE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i="0" dirty="0" smtClean="0"/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539552" y="3263068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44604" y="6087012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Tweets, Prices along with their sentiments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3316276"/>
            <a:ext cx="3649996" cy="512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 as mean for days with holidays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60" y="1380720"/>
            <a:ext cx="3829152" cy="1831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48" y="1366647"/>
            <a:ext cx="3554712" cy="1851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0" y="4034052"/>
            <a:ext cx="7947200" cy="19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95980" y="1138884"/>
            <a:ext cx="223755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1"/>
          <p:cNvGrpSpPr/>
          <p:nvPr/>
        </p:nvGrpSpPr>
        <p:grpSpPr>
          <a:xfrm>
            <a:off x="2674396" y="1788469"/>
            <a:ext cx="2494088" cy="323165"/>
            <a:chOff x="4723285" y="1647671"/>
            <a:chExt cx="3325451" cy="430886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5095986" y="1657828"/>
              <a:ext cx="295275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Phase 1 Review</a:t>
              </a:r>
              <a:endPara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3"/>
            <p:cNvSpPr txBox="1">
              <a:spLocks noChangeArrowheads="1"/>
            </p:cNvSpPr>
            <p:nvPr/>
          </p:nvSpPr>
          <p:spPr bwMode="auto">
            <a:xfrm>
              <a:off x="4723285" y="1647671"/>
              <a:ext cx="506976" cy="430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2" name="그룹 3"/>
          <p:cNvGrpSpPr/>
          <p:nvPr/>
        </p:nvGrpSpPr>
        <p:grpSpPr>
          <a:xfrm>
            <a:off x="1437433" y="2389540"/>
            <a:ext cx="3090181" cy="323165"/>
            <a:chOff x="3690766" y="3386231"/>
            <a:chExt cx="3238203" cy="362476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3976219" y="3403388"/>
              <a:ext cx="2952750" cy="345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Novelty Proposal</a:t>
              </a:r>
              <a:endPara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690766" y="3386231"/>
              <a:ext cx="398446" cy="362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5" name="그룹 4"/>
          <p:cNvGrpSpPr/>
          <p:nvPr/>
        </p:nvGrpSpPr>
        <p:grpSpPr>
          <a:xfrm>
            <a:off x="1254436" y="3785364"/>
            <a:ext cx="2497420" cy="328079"/>
            <a:chOff x="4275918" y="4197869"/>
            <a:chExt cx="3329893" cy="437438"/>
          </a:xfrm>
        </p:grpSpPr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4653061" y="4224938"/>
              <a:ext cx="295275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Algorithms Used</a:t>
              </a:r>
              <a:endPara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3"/>
            <p:cNvSpPr txBox="1">
              <a:spLocks noChangeArrowheads="1"/>
            </p:cNvSpPr>
            <p:nvPr/>
          </p:nvSpPr>
          <p:spPr bwMode="auto">
            <a:xfrm>
              <a:off x="4275918" y="4197869"/>
              <a:ext cx="506976" cy="430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cxnSp>
        <p:nvCxnSpPr>
          <p:cNvPr id="18" name="직선 연결선 5"/>
          <p:cNvCxnSpPr>
            <a:cxnSpLocks/>
          </p:cNvCxnSpPr>
          <p:nvPr/>
        </p:nvCxnSpPr>
        <p:spPr>
          <a:xfrm>
            <a:off x="1909142" y="2255369"/>
            <a:ext cx="1907891" cy="241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83"/>
          <p:cNvCxnSpPr>
            <a:cxnSpLocks/>
          </p:cNvCxnSpPr>
          <p:nvPr/>
        </p:nvCxnSpPr>
        <p:spPr>
          <a:xfrm>
            <a:off x="1180322" y="2927149"/>
            <a:ext cx="19302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89"/>
          <p:cNvCxnSpPr>
            <a:cxnSpLocks/>
          </p:cNvCxnSpPr>
          <p:nvPr/>
        </p:nvCxnSpPr>
        <p:spPr>
          <a:xfrm>
            <a:off x="982378" y="3612969"/>
            <a:ext cx="19302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90"/>
          <p:cNvCxnSpPr>
            <a:cxnSpLocks/>
          </p:cNvCxnSpPr>
          <p:nvPr/>
        </p:nvCxnSpPr>
        <p:spPr>
          <a:xfrm>
            <a:off x="1377000" y="4264988"/>
            <a:ext cx="19302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3"/>
          <p:cNvGrpSpPr/>
          <p:nvPr/>
        </p:nvGrpSpPr>
        <p:grpSpPr>
          <a:xfrm>
            <a:off x="1834033" y="4441355"/>
            <a:ext cx="2501108" cy="323165"/>
            <a:chOff x="3726740" y="3387017"/>
            <a:chExt cx="3334810" cy="430886"/>
          </a:xfrm>
        </p:grpSpPr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4108799" y="3396032"/>
              <a:ext cx="2952751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Literature</a:t>
              </a:r>
              <a:r>
                <a:rPr lang="en-US" altLang="ko-KR" sz="1400" b="1" strike="sngStrike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Survey</a:t>
              </a:r>
            </a:p>
          </p:txBody>
        </p:sp>
        <p:sp>
          <p:nvSpPr>
            <p:cNvPr id="24" name="TextBox 13"/>
            <p:cNvSpPr txBox="1">
              <a:spLocks noChangeArrowheads="1"/>
            </p:cNvSpPr>
            <p:nvPr/>
          </p:nvSpPr>
          <p:spPr bwMode="auto">
            <a:xfrm>
              <a:off x="3726740" y="3387017"/>
              <a:ext cx="506976" cy="430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3"/>
          <p:cNvGrpSpPr/>
          <p:nvPr/>
        </p:nvGrpSpPr>
        <p:grpSpPr>
          <a:xfrm>
            <a:off x="1263047" y="3099542"/>
            <a:ext cx="2510321" cy="325603"/>
            <a:chOff x="3689586" y="3327031"/>
            <a:chExt cx="3347094" cy="434137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083930" y="3350799"/>
              <a:ext cx="295275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Abstract</a:t>
              </a:r>
              <a:endPara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3689586" y="3327031"/>
              <a:ext cx="506976" cy="430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922421" y="2527636"/>
            <a:ext cx="4224293" cy="1943802"/>
            <a:chOff x="2245828" y="2111063"/>
            <a:chExt cx="7700344" cy="3543302"/>
          </a:xfrm>
        </p:grpSpPr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/>
            </a:p>
          </p:txBody>
        </p:sp>
      </p:grpSp>
      <p:grpSp>
        <p:nvGrpSpPr>
          <p:cNvPr id="32" name="그룹 4"/>
          <p:cNvGrpSpPr/>
          <p:nvPr/>
        </p:nvGrpSpPr>
        <p:grpSpPr>
          <a:xfrm>
            <a:off x="2696533" y="5026926"/>
            <a:ext cx="2496500" cy="323165"/>
            <a:chOff x="4128602" y="4248871"/>
            <a:chExt cx="3328666" cy="430886"/>
          </a:xfrm>
        </p:grpSpPr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4504518" y="4269387"/>
              <a:ext cx="295275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References</a:t>
              </a: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4128602" y="4248871"/>
              <a:ext cx="506976" cy="430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1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cxnSp>
        <p:nvCxnSpPr>
          <p:cNvPr id="35" name="직선 연결선 90"/>
          <p:cNvCxnSpPr>
            <a:cxnSpLocks/>
          </p:cNvCxnSpPr>
          <p:nvPr/>
        </p:nvCxnSpPr>
        <p:spPr>
          <a:xfrm>
            <a:off x="1834033" y="4842045"/>
            <a:ext cx="19302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5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Twitter Sentiment Analysis of RELIANCE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323528" y="4157250"/>
            <a:ext cx="414096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sentiments of tweets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2" y="4184386"/>
            <a:ext cx="410445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(Predicted Price VS Actual Price)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3528" y="6262333"/>
            <a:ext cx="414096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of the dataset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88023" y="6273078"/>
            <a:ext cx="410445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701463"/>
            <a:ext cx="3456384" cy="145695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62" y="1424094"/>
            <a:ext cx="2857500" cy="264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996" y="1392750"/>
            <a:ext cx="3848100" cy="2790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934639"/>
            <a:ext cx="414096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Twitter Sentiment Analysis of CIPLA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i="0" dirty="0" smtClean="0"/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215516" y="3292747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44604" y="6087012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Tweets, Prices along with their sentiments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3316276"/>
            <a:ext cx="3649996" cy="512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 as mean for days with holidays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88" y="1307102"/>
            <a:ext cx="3839319" cy="2009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307103"/>
            <a:ext cx="3384376" cy="2009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3" y="4021778"/>
            <a:ext cx="7959768" cy="19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Twitter Sentiment Analysis of CIPLA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7503" y="4157250"/>
            <a:ext cx="431145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sentiments of tweets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00583" y="4152373"/>
            <a:ext cx="437301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(Predicted Price VS Actual Price)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11" y="6273078"/>
            <a:ext cx="4239443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of the dataset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0583" y="6273078"/>
            <a:ext cx="437301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9" y="4629261"/>
            <a:ext cx="3627234" cy="164381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869" y="1462384"/>
            <a:ext cx="2752725" cy="2558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74" y="1382878"/>
            <a:ext cx="3627234" cy="2638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" y="4960631"/>
            <a:ext cx="4300948" cy="11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IN" dirty="0" smtClean="0"/>
              <a:t>Twitter Sentiment Analysis of </a:t>
            </a:r>
            <a:r>
              <a:rPr lang="en-IN" altLang="en-US" dirty="0"/>
              <a:t>Hindustan </a:t>
            </a:r>
            <a:r>
              <a:rPr lang="en-IN" altLang="en-US" dirty="0" smtClean="0"/>
              <a:t>Unilever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i="0" dirty="0" smtClean="0"/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251520" y="3370892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44604" y="6087012"/>
            <a:ext cx="44644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Tweets, Prices along with their sentiments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3316276"/>
            <a:ext cx="3649996" cy="512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Tweets along with their Prices as mean for days with holidays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2" y="1317818"/>
            <a:ext cx="3747791" cy="2122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277398"/>
            <a:ext cx="3615878" cy="2030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3" y="4062627"/>
            <a:ext cx="8146662" cy="18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Twitter Sentiment Analysis of </a:t>
            </a:r>
            <a:r>
              <a:rPr lang="en-IN" altLang="en-US" dirty="0"/>
              <a:t>Hindustan Unilever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277591" y="4157250"/>
            <a:ext cx="407838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sentiments of tweets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8281" y="4156871"/>
            <a:ext cx="413219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(Predicted Price VS Actual Price) 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591" y="6245671"/>
            <a:ext cx="407838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of the dataset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88281" y="6273078"/>
            <a:ext cx="413219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85" y="4635188"/>
            <a:ext cx="3663491" cy="155810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368700"/>
            <a:ext cx="2190750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17" y="1368700"/>
            <a:ext cx="3800475" cy="2647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1" y="4941168"/>
            <a:ext cx="407838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R.M.S.E of various stocks using Random Forest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25" y="1268760"/>
            <a:ext cx="396757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554" y="980728"/>
            <a:ext cx="6552727" cy="30243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Hierarchical Risk Parity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63310"/>
            <a:ext cx="7886700" cy="25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980728"/>
            <a:ext cx="8402637" cy="864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Hierarchical Risk Parity</a:t>
            </a:r>
          </a:p>
        </p:txBody>
      </p:sp>
      <p:sp>
        <p:nvSpPr>
          <p:cNvPr id="5" name="AutoShape 2" descr="data:image/png;base64,iVBORw0KGgoAAAANSUhEUgAAA2gAAAKACAYAAADpdltmAAAAOXRFWHRTb2Z0d2FyZQBNYXRwbG90bGliIHZlcnNpb24zLjMuNCwgaHR0cHM6Ly9tYXRwbG90bGliLm9yZy8QVMy6AAAACXBIWXMAAAsTAAALEwEAmpwYAAEAAElEQVR4nOzdd1iV5f8H8PfnOXsAiiCIuBfiAHdarkot01IrKyvNpmXjW7bMpi0rG9oym1ZqWeZsmKWZlmm5FfceOFGBs8f9+0Pl58CBAg8H3q/r4kqe85z7eR+S4/M59xKlFIiIiIiIiEh/mt4BiIiIiIiI6AgWaERERERERCUECzQiIiIiIqISggUaERERERFRCcECjYiIiIiIqIRggUZERERERFRCsEAjIqICE5G2IrK2pF5XRJ4Xka+LI9NJ131KRD4p7usSEVHpwQKNiKgEEJEtInL5ScduE5F5J53jEZFcEdktIl+IiPO4x78QEf/Rx7NEZKaIpJzmel+IiBKRlscdqy0i57Q5plJqrlKqXsFf6ZkdLawCR1/DIRH5W0RaF+V1C/JzOxul1CtKqTuPtlv96M/YWJh5iYiodGOBRkQUWborpZwA0gE0ATD4pMdfP/p4MoC9AL44Q1tZAF4qgowX6tujryEOwGwA3xXDNQvyc8sXCzEiIioMLNCIiCKQUmo3gBk4Uqjl97gbwDgADc/QzBgAjUWkfX4Pikh/EVktIjkisklE7jnusQ4isuPon58Qke9Peu4IERl59M8xIvKpiGSKyE4ReUlEDOfwGoMAxgKoLCLxJ1/3uGvvPJpxrYhcls/rMInIeBGZKCLms1zzhJ/b0dexXUSyRWSRiLQ9rt3nReR7EflaRLIB3HbS0Mo/j/730NHeufZHe+gaHddGRRFxH3t9RERELNCIiCKQiCQDuBLAhtM87gRwM4AlZ2jGDeAVAC+f5vG9ALoBiAbQH8DbItI0n/O+AdBVRKKOXtsAoDeOFDrAkd6oIIDaONLr1xnAnWfIdew1mAH0BXAAwMF8Hq8H4H4ALZRSUQC6ANhy0jk2AJMB+AD0Vkr5z3LNk39u/+JIERx79PV8JyLW455yDYDvAZTDkWLyeO2O/recUsqplJqDIz+rW4475yYAvyul9p0pFxERlR0s0IiISo7JR+ddHRKRQwA+OM05OQC240gB9dxJjz969LkbADgB3HaWa34EoKqIXHnyA0qpH5VSG9URcwD8CqBtPudtBbAYQM+jhy4F4FZK/SMiCQC6AvifUsqllNoL4G0AN54hU++jr8ED4C4A1x3tTTtZCIAFQKqImJRSW5RSG497PBrALwA2AuivlAqd4Zr5/tyUUl8rpQ4opYJKqTePXu/4OXDzlVKTlVJhpZTnDO0fMwbATSIiR7+/FcBX5/A8IiIqI1igERGVHD2UUuWOfQG47zTnRAHoACAFR+ZpHW/40ecnKqWuPqlgOYVSygfgxaNfJxCRK0Xkn6PD8g7hSKF18vWOGYcjvUEA0Af/33tWDYAJQOZxhedHACqeIdaEo68/AcBKAM1Ok30DgP8BeB7AXhH5RkSSjjvlIgCNAQxTSp1t8ZN8f24i8ujRYZ6Hj2aPwYk/g+1naffkzAtwpOeyw9GFSGoDmFqQNoiIqHRjgUZEFIGO9mh9AWB4ITT3OY4M0et17ICIWABMPNp+wtGC6ScAks/zgSMLeXQ4OvSyJ/6/QNuOI8ML444rPqOVUg3OFkoptR/A3QCeF5FKpzlnnFLqEhwpBBWA1457+FcArwL4/WhPXoEcnW/2OI4M1yx/9GdwGCf+DM5U+J3usTE4MszxVgDfK6W8Bc1GRESlFws0IqLI9Q6ATiKSdiGNHB0++ByAJ447bMaR4Xz7AASPDoHsfIY29gH4A0eKvc1KqdVHj2fiSKH0pohEi4gmIrVOtzBJPu2uxZHFUB4/+TERqScilx4tJr04MiQyfNLzX8eRYvF3ETld79/pROHI3Ll9AIwi8iyODJs8V/uO5ql50vGvcaSIvQXAlwXMREREpRwLNCKiCHW0KPoSwLOF0Nx4AJnHtZ0D4EEAE3BkgY4+OPtQvHEALsf/954d0xdHCr6Mo219DyDfHrHTeAPA3SJy8rBIC4BhAPYD2I0jwyZP3nYASqkXcWShkN9EJLYA152BI3PY1gHYiiNF4DkPaTy6IuTLAP46OrzzoqPHt+PInD0FYG4B8hARURkgZx+WT0RERIVJRD4DsEsp9bTeWYiIqGThpppERETFSESq48h8vyY6RyGic1C1atVZTqezqt45Spvc3Nxt27Ztu1TvHCURCzQiIqJiIiIvAngYwKtKqc165yGis3M6nVUzMjJq6Z2jtElNTdU7QonFAo2IiKiYKKWeAfCM3jmIiKjk4iIhREREREREJQQLNCIiIiKic7R7927ceOONqFWrFpo1a4auXbti3bp12LJlCxo2bAgA+OOPPxATE4P09HTUr18fL7zwQt7xbt26nbbt9PR03Hjjjad9/Pnnn4fdbsfevXvzjjmdzrw/v/zyy2jQoAEaN26M9PR0LFiw4JQ2vvvuOzRo0ACapuG///7LO75w4UKkp6cjPT0daWlpmDRpUr4Z2rZtm3deUlISevToAQCYOHEiGjRogLZt2+LAgQMAgI0bN+KGG2447euh/HGIIxERERHROVBKoWfPnujXrx+++eYbAMCyZcuwZ88eVKlS5YRz27Zti+nTp8PlciE9PR3du3c/Y9urV69GKBTC3Llz4XK54HA48j0vLi4Ob775Jl577bUTjs+fPx/Tp0/H4sWLYbFYsH//fvj9/lOe37BhQ/zwww+45557Tjn+33//wWg0IjMzE2lpaejevTuMxhPLhblz/393kGuvvRbXXHMNAODdd9/Fv//+ix9++AHjxo3DAw88gKeffhovvfTSGV83nYo9aERERERE52D27NkwmUwYMGBA3rG0tDS0bdv2tM9xOBxo1qwZNmzYcMa2x48fj1tvvRWdO3fGlClTTnve7bffjm+//RZZWVknHM/MzERcXBwsFguAI4VcUlLSKc+vX78+6tWrd8pxu92eV4x5vV6IyBnzZmdnY9asWXk9aJqmwefzwe12w2QyYe7cuUhMTESdOnXO2A6dij1oRERUKolIWwD19c5BRBFJAfhOKXXo+IMrV65Es2bNCtTQgQMH8M8//+CZZ57Bvn37Tnvet99+i5kzZ2LNmjV499130adPn3zPczqduP322zFixIi8oZMA0LlzZwwdOhR169bF5ZdfjhtuuAHt27cvUNYFCxbg9ttvx9atW/HVV1+d0nt2vMmTJ+Oyyy5DdHQ0AGDw4MG4/PLLkZSUhK+//hrXX399Xi8jFQwLNCIiKq3eAbAFwAF9YxBRBAoDmAHg0Pk2MHfuXDRp0gSapuHJJ59EgwYN8Mcff+R77n///Ye4uDhUrVoVlStXxu23346srCzExsbme/6DDz6I9PR0PProo3nHnE4nFi1ahLlz52L27Nm44YYbMGzYMNx2223nnLlVq1ZYtWoVVq9ejX79+uHKK6+E1WrN99zx48fjzjvvzPu+U6dO6NSpEwDgyy+/zJubN3z4cJQvXx4jRoyA3W4/5yxlGQs0IiIqreIAXKuU2qJ3ECIqHRo0aIDvv//+nM49NgftXIwfPx5r1qxB9erVARwZPjhx4kTcdddd+Z5frlw59OnTB++///4Jxw0GAzp06IAOHTqgUaNGGDNmTIEKtGPq168Pp9OJlStXonnz5qc8vn//fixcuDDfhUTcbje++OILzJgxA926dcMPP/yA77//HmPHjj3t66ETcQ4aERGVVvEA9usdgohKj0svvRQ+nw+jR4/OO7Z8+fITFs4oqHA4jAkTJmDFihXYsmULtmzZgilTpmD8+PFnfN4jjzyCjz76CMFgEACwdu1arF+/Pu/xpUuXolq1auecY/PmzXltbd269YSC8WTff/89unXrlm/v2htvvIEHH3wQJpMJHo8HIgJN0+B2u885S1nHAo2IiEodEbEDEAAuvbMQUekhIpg0aRJ+++031KpVCw0aNMDgwYORmJh4zm38/vvvSE5OzvuaO3cuKleufMKCHu3atUNGRgYyMzPx7LPPYurUqae0ExcXh549e8Ln8wEAcnNz0a9fP6SmpqJx48bIyMjA888/f8rzJk2ahOTkZMyfPx9XXXUVunTpAgCYN28e0tLSkJ6ejp49e+KDDz5AXFwcAKBr167YtWtXXhvffPMNbrrpplPa3rVrFxYuXJi3cMgDDzyAFi1aYNSoUaedU0enEqWU3hmIiIgKlYhUAzBPKVXlrCcTEZ1BamrqhoyMjFp65yhtUlNTN2ZkZNTWO0dJxB40IiIqjeIBnH65NCIiohKKBRoREZVGcWCBRkREEYgFGhERlUZcIISIiCISl9knIqLSiD1oRFQocnNzt6Wmpuodo9TJzc3dpneGkooFGhERlUbsQSOiQrFt27ZL9c5AZQuHOBIRUWnEHjQiIopILNCIiKg0Yg8aERFFJBZoRERUGnGZfSIiikgs0IiIqDTiEEciIopILNCIiKg04hBHIiKKSKKU0jsDERFRoRERIwAvAItSKqR3HiIiooJgDxoREZU2sQAOsTgjIqJIxAKNiIhKG84/IyKiiMUCjYiIShvOPyMioojFAo2IiEob9qAREVHEYoFGRESlDfdAIyKiiMUCjYiIShsOcSQioojFAo2IiEobDnEkIqKIxQKNiIhKG/agERFRxGKBRkREpQ170IiIKGKxQCMiotJmD4ANeocgIiI6H6KU0jsDERGVYCKiAYjFkaGDJ3xZrLZKBoPRKZpmE9FsImIFYAOURSlYoJRFKWVWKmwOh8PmcDhsUuGQKRwOG8MqrGmaIaRpWlDTtIBoWkATLSAiARHNDxGfCPwAfAC8AHxKKa8Khz2hUCjb53VnKqUOAMg6+nX8nw8q/gNHREQRiAUaEVEZJSLRAGoBqAkgUUQqWm2OKgajKQlAQjgcqhAM+MsF/H6H2WIJOJwx/qhyseFysfFSPi7BGBuXaI0uF6tZLDYYzWaYTBaYzGaYzJb//7PJDKPZApPJDLPFAqPpyJ9NZjMMBiOCgQCCQT8Cfj8CAR8Cfj+CwQACfh+CAT+CgcD/Hw/4ETj65XW7kJtzSB0+uN93OGtf4PDBA+GcwwfhyjlscLuyzYGA32A2W3OMJlOWphn2hMOhXT6vZ2sw4N8FYDuAjQA2KqUO6fd/gIiI6FQs0IiISikREQCJOFKE1dI0Q22bw9lYIHX9Pm9yOByyxMYneiol10B8pSrm8nEJlphyFSS6fAXElItDdLkKiC5fAVEx5WE0mnR+NQUT8Ptw+OB+HMrah0NZ+3D44H4cztqPA/sy/bt3bPbu2r4JWXszbRAJWCy2nRBs8Lhzl4eCwfUANuFIAbdTKRXS+aUQEVEZwwKNiCjCiUgMgHQADUxmSz2rzd4oFArV8nnciWaLNRSXWNlfuWptQ5Uade2JyTW0xMrVkZhcHeVi43GkhiublFLIPnQAu3duxZ6dW7F75xa1Y8t6986t64N7M7ebPO5cs9Vq32cwmjYH/L4Mr8eVAWAFgCVHh1YSEREVOhZoREQRREQSATQRkaaOqJi2oWAwPRDwxSZVqeWuldLYnFyjri2xcnUkVq6OhMrVYHdE6R05Yvm8HuzN3Ha0eNuKnVvX+9atWuzdsWW9zWAw5BpNluVuV/bccCi0GMASANs4742IiC4UCzQiohLo6PDEGgCaGIzGZjZ7VDu/z9tQBNaqNVO8KY1b2mulpJlq1muISlVqwWAw6B25zAiHw9i7axs2rVuBTWuXh9Ys/zd3y4YMc8DvC1us9jU+r3tewO/7D0eKtrVKqaDemYmIKHKwQCMiKgFEJBZAW7PFepnZYm3r9bjrWW0OVaNug2BKoxbOmvUaazXqNkR8YnKZHpZYkh08sBeb163E5nUr1NoV/+VuXLNcsg8fsNhszk2BoH+ez+P+FcAcpdQevbMSEVHJxQKNiEgHIlIBQFuL1dbZaDRd4fN5k2ulpHmatr7UWSe1iVajbkPElI/TOyZdII8rF1s2rMLalYvUkvmzctauXGQxGA37lVK/ed2uGThSsO3SOycREZUcLNCIiIqBiMQBaHe0IOvi9/uSatdP9zZtfamzYdOLtZopjWEymfWOSUUsFAphy4ZVWLV4vlryz6zcNcsXmjWDIQsKv3vcuccKtu165yQiIv2wQCMiKgIiEg+gndVm76IZjJ0Dfl+lOqlNvE1bXxbVoGkbqZXSOOKWrqfCFw6HsXXjamQsmY/F/8zKWb1sgUkg2RCZ5XHl/AJgtlJqm945iYio+LBAIyIqBEcX9WhoMBp7Wm2OPn6ft0bdBs28TdtcFtWwSWupWa8xDEaj3jGphAuHw9i+eS0ylszHkn9m565aMt8omrY74Pd9G/D7fgDwn1IqrHdOIiIqOizQiIjOk4iYcGQe2fUi2rVmi9Xe5rLuptYdupnrp7diDxldsFAohA0ZS7Bgzs+Bv36f4j188EDYYDBM9bhzJwD4XSnl0TsjEREVLhZoREQFICLRAK60O6NvCvh9nRKSqgUv6dTD0bLdFYZqtepzhUUqUpnbN+PfeTPUvJmTc7ZsyLBYbfa/crMPjQXwI1eHJCIqHVigERGdhYhUhUh3Z1TMrV6Pu0m9hs18l3TqGdX84k6oULGS3vGojMo5nIXF82fhr9+n5i7/90+TyWzZ4HHljg2HQ1MArOam2UREkYkFGhFRPkSkusFovMVqtd8WCoUqN7v48nCbS7vb01t2gM3h1Dse0QkCfh9WLZmPf/740Tt/9o/hYMCfHQz4Pw8E/F8opdbpnY+IiM4dCzQioqOO7k12vSMq5t5QMFD34st7oP0V11rrN27FBT4oYiilsGntcsz+aYL/j58mhERks8uV8wGU+kYpdUDvfEREdGYs0IioTBMRO4BrHM6YO/1+78XprToEL+vex9Hkoo7cl4wiXigYxLJ/52DmlK9di+fPMprN1nmu3MMfApiulPLpnY+IiE7FAo2IypyjS+K3dJpxbyCEG81GzXzbY29Lqw5dYXdE6R2PqEi4XTmYP2saZkz+KmfrhgyDwWj8zut2jQYwn/PViIhKDhZoRFRmiEiSUUM/uxH3RVmk3IDmZtsNDYyG9I9cePaDH1G3YTO9IxIVi72Z2/HnLxNDMyZ/6XHlHs4NBgIfBwP+MUqpjXpnIyIq61igEVGpJiIagM7lrHjSH0Kr61JN6p5mJlvrZEPekvj9JntCKyxttGdGfMs18qlMUUphw+qlmDV9vG/OjInKoBnWuXKzhwGYqJTy652PiKgsYoFGRKWSiMQYBP3tJjye6NSinrzE7LyxoQl206k12F/bgug63qc++327aJqmQ1oi/QWDAfw3byYmj30/Z+uGjFA4HH4v4Pe9r5TarXc2IqKyhAUaEZUqIpLqNGNQMIybrqxtDA9qbXa0qWI44wbSSilUejNX3TBopHS48vpiTEtUMm3duBrTvxntnTtzEoxG089uV85rSqkFeuciIioLWKARUcQTESOAbuWseAoKDR9oZTYNaG42JkWde2/YM7O94XE7q6nhX881FF1SosiSm30Iv00bF54y9gNvIODf6s7NfgXAd1wBkoio6LBAI6KIJSJxJg13mQ14pHasZnniYkvUtalGmA0Fn0q26WAYDT9w4ZNfN8BmcxRBWqLIFQqFsOjv3zDpq/dyNq9bGVbh0HuBgP99pVSm3tmIiEobFmhEFHFEpEG0BU/7Q+jRq75RPXKRxdYs6cI7vtJGucJ1rnxAu/meJwshJVHptH3zWkz7ZrT3zxkTxWg0/eJ25bwG4B8u1U9EVDhYoBFRxBCRpjEWvKKAdo+2sZjvbW4yxNkLb1GP0Yv8eH6BI/T+1FUc5kh0Fq6cw/h9+vjw5LEfePxezxa3K+dxAD+zUCMiujAs0IioxBORNjEWvKIJWj7TzmK5u5lZc5gLf0X8gx6FSm/m4J1vFyChcrVCb5+oNAqFQljwx4/46oOXc7MPZ+30HCnUprFQIyI6PyzQiKhEkiPLLnaMsWCYxSgNnu9gsfVPN4nVWLRblXUb5w5l1+iuPfzCh9wTjagAwuEwFv75M7764OXcQ1l7d3tcuY8DmKKUCuudjYgokrBAI6IS5Whh1jXGglejLFLzpY4WR59GJpjOY+GP8zF9XQC3TQuHP565lRuiEZ0HpRT+nfcrvv7gpdwDezP3edy5T+DIxtcs1IiIzgELNCIqEUREA9Az2oJX4+1S6eVLrc7rUo0waMXbkRUIKVR4IwePvDEBaS3aFeu1iUoTpRQWz/8dX73/Uu6+3TuyPO7cJwFMUEqF9M5GRFSSsUAjIl0d7TG7NsqMN6vEaLGvXmZxdqtrhHaGjaWL2n0/ekJ/BtLlxVHT2ItGdIGUUli2cA6+ev+l3Mydmw953a7BAL5RSgX1zkZEVBKxQCMi3YhI22gLPkhwaDVGXml1dKllgOhYmB2zODOE9mM86vPft4vBwAUdiQqDUgor/puHrz54KXfn1g05Xo/rKQBfsUeNiOhELNCIqNiJSP1oC0ZaDNLmrS4We59GJl17zE6mlEKNES7V6c6XpOt1t+sdh6jUWbX4b3w+8vnczO2b9nncuQMB/MJVH4mIjmCBRkTFRkSSoswYpoDrn21vMT3Q0mwo6lUZz9eweV41an1i+O1vF7ILjagIKKXw79wZ+OStp1yu3JwVHlfOfUqpJXrnIiLSGws0IipyIhJtM2IwgIfuaW42PNPOYo61lczC7Jid2WHUfjcXH01fjaiY8nrHISq1gsEAZk75Ojx21Ks+pcI/ely5g5RS2/TORUSkFxZoRFRkRMRk1HCPScPLV9czml673GqrVi5y1t1o/akrVKFNf8MdD7+kdxSiUs/jysUPX44MTP3mIwRCobEIBR9USuXonYuIqLhFzp0SEUUMOeI6pxlbWicbhv19hyP6m+vsEVWcAcB9zU2G/36bwAUMiIqBzeHEZd37mETEZKve9AYxWraJaLcf3YKDiKjM4JseERUqEUmJtuCf2rHaFz/0tif92d/hSE+MzGlcPeubcDg727B142q9oxCVCZ+8PSRkSKofrnjds7aEPq+WM1WsMVLMttUiwk0JiajMYIFGRIVCROx2k7zuMGHx0A6W5qsHOhydahn1jnVBnGZB97rG0PjRwzgWnKiIrV62AKsWzzfEdntMAwBLpbqodNsIR4UrHqir2WN+1iz2ySJSSe+cRERFjXPQiOiCiUg3hwmfdqpldL7f1WpPiio9n/38vimI6ycGwp/+vr30vCiiEiYcDuN/N3cIHypfR6vQ+d5THw94cfiv8f6cRdMCKhR8Aio8ivunEVFpxRsOIjpvIlI1xiozKkfJN5NusFecdIO9VBVnANChugGigtr82T/qHYWo1Jo7cxL279+D8pffle/jmsmK8h36mxP7vu0wJ9R8Tcy25SLStJhjEhEVC/agEVGBiYjZbMCjRg1DHmtjMT15idlUUvczKwyP/uoNTztYF8M+/610VZ9EJYDP68bdPZrD2PIGRDe96qznK6XgWvGbyvp9tBdKjVEB7xNKqexiiEpEVCx4s0FEBSIi7Z1mrLu4iuGp5QOc9uc7WEp1cQYAtzcxaTs2rtL8fr/eUYhKncljPwgHDebQuRRnACAicDbuJJXv+cRmr9u6nxgtm0XkOhEp3W9ERFRmsEAjonMiIhWjLTKhgk1++uIaW7Xf+9odtWLLxltIarwBVaIlPO2bUXpHISpVDh7Yi8lfv69FdX6gwEu9GuwxiOs2yFax9wuxhpiEL8RsnyUiNYoiJxFRcSobd1dEdEFE5Hq7Cetvb2K+ZvNDTvu1qSaUtQ+r721hkjmTP+OiBESF6Kv3XwxpFaqGbNXSzrsNa5WGqHzXKEfMRdddIkbLSjGYHubeaUQUySJmDlrVqlVnOZ3OqnrniBS5ubnbtm3bdqneOSiyiUhslBmflbNKp++ut9lbJUf2svkXYp8rjCpv5+L9SUsRG5+odxyiiLdlQwaevLMr4vu/D2NMQqG0GcjaiX1TX3MFD2ZmKL/nBqXU5kJpmIioGEVMgZaamrohIyOjlt45IkVqaurGjIyM2nrnoMglIlfZTfjq9nST/bVOVovdVLZ6zPJz2ZfukDTsbRj41Ft6RyGKaEopPHVP9/B2v1XiezxZqG8uKhxC9r+TQ4fnjfOqcHAQwqHRKlJudoiIwCGORHQSEYmOtsjXCQ6Z8GMfe/l3u9pYnB11b3OTYfmfkznMkegCLZ7/O7ZuXCMVuv6v0N9cRDMgptW1hsR+bztMsZXfFLN9jogkF/Z1iIiKCgs0IsojIh0dJmy4tr7p2vUPOO0dqpfdIY356VbXCJfbbVi74j+9oxBFrGAwgI9ef0KZ07uJZrYW2XXMcVVRqf+7juiWPS8So2W1iNaXKz0SUSSIuALtwIEDSE9PR3p6OhITE1G5cuW8719//XWkpKQgPT0dLVq0wJdffgkAmD59Opo0aYK0tDSkpqbio48+OqXdP/74AyKCadOm5R3r1q0b/vjjj3NuY82aNWjdujUsFguGDx+ed3z79u3o2LEjUlNT0aBBA4wYMSLf1/bHH38gJiYm7/UMHToUALBv3z5ccsklaNiwISZPnpx3/jXXXINdu3YV+GdIdDIRsTvN8mF5K36ccL0t/vMeNmuUhfcxJ7MaBb1TTaFvP34trHcWokj166SvlMvjVTEX9ynya4lmQLmLbzIl3vKG01i+0gditv8qIpxESkQlWsR9PF6hQgUsXboUAPD888/D6XTi0UcfxahRozBp0iQsXLgQ0dHRyM7OxqRJkxAIBHD33Xdj4cKFSE5Ohs/nw5YtW/JtOzk5GS+//DK6d+9+wvFzbSM2NhYjR448oYgCAKPRiDfffBNNmzZFTk4OmjVrhk6dOiE1NfWUNtq2bYvp06efcGz8+PEYMGAAevXqha5du6JHjx6YNm0amjRpgqSkpHP+2RHlR0QucprxXZdaxgqju9tssTYWZmdyVzOT4cpxf6twOAxNi7jPuIh05crNxthRr4ij00Apzt8fc0JNJN3xvuPQvHHtc/6bulZEbldKTSy2AEREBVBq7i5eeeUVfPjhh4iOjgYAREdHo1+/fsjJyUEwGESFChUAABaLBfXq1cu3jbS0NMTExGDmzJknHD/XNipWrIgWLVrAZDKdcLxSpUpo2rQpACAqKgr169fHzp07z/m1mUwmuN1u+Hw+GAwGBINBvPPOO3j88cfPuQ2ik4mI0WGW16ItmPXZ1bbk73vbWZydg9bJBtiNYfzx8wS9oxBFnG8/GR6CIzbkSGlb7NcWgwnl2/czJdz0SrTBUf5LzWz7VESKbowlEdF5irgetPxkZ2cjJycHNWvWPOWx2NhYXH311ahWrRouu+wydOvWDTfddNNpP/keMmQInnnmGXTq1Om82ziTLVu2YMmSJWjVqlW+j8+fPx9paWlISkrC8OHD0aBBA/Tp0wd9+vTB6NGj8dprr+GDDz7ArbfeCrvdfsZriYgRwBUALAUOSufrT6XUPr1DnI2IVI4yY2qTSoaUCdfZbAnOUvNZTZETEdzV1KTGjn8vfOlVNxZ4c12ismrPrq34dfKXhtibXtc1hyWpHpLuGmXf/+PbN3q3LmsnIt2UUmt1DUVEdJxSUaCdzSeffIIVK1bgt99+w/DhwzFz5kx88cUX+Z7brl07AMC8efPOu43Tyc3NxbXXXot33nknr6fveE2bNsXWrVvhdDrx008/oUePHli/fj1iYmLw448/AgAOHjyIYcOGYdKkSbjrrrtw8OBBDBo0CK1bt87vkg4AfcACrbg4AbwkIm2VUvv1DnM6ItLZbsKER9tY7E+3M5s0zpkvsNvSzdobf2+Ax50Lm92pdxyiiPDpW8+EjJVSxJJQU/dPhDSLA/E9h9hzl/1S8+DvnywWzXCfCofG6J2LiAgoJQVadHQ0nE4nNm3alG8vGgA0atQIjRo1wq233ooaNWqcsbgaMmQIXnrpJRiNJ/54CtLGyQKBAK699lrcfPPN6NWr12lfxzFdu3bFfffdh/379yMuLi7v+IsvvoghQ4Zg/PjxuOSSS3DdddehV69emDFjxintKaUO40iBRsVERF4F8JOIXKaUytE7z/FExGA34aXyVjw0sbfd1rFGqfj110XN8hpS4gzhH758V7t5wGC94xCVeGuW/4sVi+YZ4u76WO8oeUQEUelXapbK9e17vx/6vmaxd1V+zx1KqVy9sxFR2ab7p1iFZfDgwRg4cCCys7MBHOmt+vLLL5Gbm5u3EiMALF26FNWqVTtjW507d8bBgwexfPnyvLYK2sbxlFK44447UL9+fTzyyCOnPW/37t04tpfmwoULEQ6H8+a9AcD69euxY8cOdOjQAW63G5qmQUTg8XjOOQsVuacALAUwSURKTM+liCRGmfFXWoLhwYyBThZnhWBgC5P2909fcU80orMIh8P4cNijYVNKO2W0x+gd5xTm+OpIuuMDh712q+5ismaISGO9MxFR2VZqCrR7770XHTt2RIsWLdCwYUO0bdsWmqZBKYXXX38d9erVQ3p6Op577rm8nq+pU6fi2Wefzbe9IUOGYPv27QBwxjaOt3v3biQnJ+Ott97CSy+9hOTkZGRnZ+Ovv/7CV199hVmzZuUtof/TTz8BAEaNGoVRo0YBAL7//ns0bNgQaWlpePDBB/HNN9/g+C1bhgwZgpdffhkAcNNNN+HDDz9EixYt8NBDDxXWj5EukDpSYd8L4BCAsSKi+xwlEeloNyHjwVbmpnP72+2JnG9WKK5PNeHgwSxD5o7NekchKtH++m0K9u3djfKdBpTY8dSa2Yq47o/aYrvclywm6z9iMA7knmlEpBc51mNT0qWmpm7IyMiopXeOSJGamroxIyOjtt45yqqjvWfTAWwBcLfS4RdNRDSbEc+ZDXjsu+vttk612GtW2LqPc4cOVb9Ke2ToR7yRI8qHz+vBPT2bwdD8OkQ3u1rvOOckkLUTeycOdYVys35Xfk8fpZRL70xEVLbwo3SiIqCU8gHoCaAxgFeL+/oiEh9twZwGFbVBGQOdLM6KyIDmJkPG/F8i41MuIh1MHTcqHBBTKFKKMwAwxVZGUv93HbZaLTuLybZMRGronYmIyhYWaERF5OhE864ArhaRx4rruiJysd2ENQOamVvOv8PhSIrir3lR6VzLiGDAry1dOEfvKEQlzqGsffjhq3e1qM4P6D7Uu6DEaEZc90et5drdWl2MlqUicpnemYio7OCdG1ERUkodANAZwEARub2or2cySH+nGTMnXGeLfa2T1WzUOPKuKJkMglsaG0MTP30jrHcWopLmq/dfCmmxlUO26ul6RzkvIoLo5lcbKl7/XLRYHNPEaH6U89KIqDhEzBy0qlWrznI6nVX1zhEpcnNzt23btu1SvXPQESJSF8AcAPcppSYVQfsGhwlvxljlrt9utdvrx0fcB9YRa0lmCO3GeNRnv22Tk7fmICqrtm5cjSfu6Iq4296FqVyi3nEuWPDwXuyZ8KwrlHvgF+X33KqU4vLJRFRkIqZAI4p0ItIUwC8AblBKzS7EdqOizJiUGm9o/WMfm72CnR3jxUkphZojXeqy/kPlqt536h2HqEQYMuCa0FavUYvvMbjU9DiFA14cmP6Wx7NlyVbl93RRSm3TOxMRlU68kyMqJkqpxQB6A/hWRJoXRpsiUs1pxpJe9U0X/9nfzuJMByKCAc1MmPn9R9wTjQjA4vmzsGn9Kq1C14dLTXEGAJrJirgeg20xbW6sLUbLchFpp3cmIiqdeDdHVIyUUn8AuAvANBFJuZC2RKSN3YSlz3ewVP/8GqvVbChV90IR5dY0k+zN3G7IOXxQ7yhEugoFg/jo9ceVpXFX0cxWveMUOhFBTKtrjfG9hsSI2faLGEz36J2JiEofFmhExUwpNQXAYAAzROS85lUaNenrNGPmd9fbyg1qbTFw3rq+kqI0NK1kCE349E29oxDpaubUr1Wu261i2t6id5QiZavRFJX6vWMz2GPe0kzW17l4CBEVJhZoRDpQSn0BYASAX0Uk/lyfJyKawyxvxDvkw3/ucNi71jEVWUYqmPuamw3//fYthzlSmeV25eDrD14WR/s7NE0r/bcXptjKqNR/pN0Ym3SfmG3fi4hF70xEVDqU/ndQohJKKfUWgB8A/CQiUWc7X0QcUWb8WD9Ou3f5AIe9QUWu1FiS9EgxIjsnx7BlQ4beUYh0MeGzt8LKXi7kSG2vd5RiY7DHIPGW4Q5rcoMrxWz7U0TK652JiCIfCzQifQ0BsBjAZBE57YQNEankNGNR93rG9n/d7nDEO/irW9I4zIKr6xlD40cP49K4VObszdyGXyZ+ocV0HVTmPjnSTBbEX/uMzdnw0jQxWReLSDW9MxFRZONdHpGO1JF9Lu4DkAVgnIicspGWiNRxmLDk0TaWml/3tNksRk51KKnubmY2rF80iwUalTmfvv1syFipbsiSWFvvKLoQzYDYTvdayrW9pYoYLYuPbqtCRHReWKAR6UwpFQJwCwAngFHHTzYXkWY2I/59q4s17rn2FhPnoZdsHaobYFAh7e9Z0/SOQlRs1q74D8v+nWMo3+2xMtd7drLoFj0MFbo9EitGy1wR6ap3HiKKTCzQiEoApZQPQC8AjQAMAgARudxuwpyxvWwxdzczl/kbn0igieD2Jqbw1K/e4WIhVCYopfDha4+FTXXbKqOjnN5xSgRHvYuRcONLdjHbv+cy/ER0PligEZUQSqlcAJ0BTNVEejvNmPrzzXZHz/pcqTGS9E83aTs2Zhj8Xq/eUYiK3F+/T8He3Tsltst97N4/jqVyfVTq97ZNs0W9pZksg/XOQ0SRhQUaUQmilDps0nBZOSu++Ot2h61dtVOmpFEJVz/egKoxEp76zSi9oxAVKb/Pi0/felrZWvUWTeN71clMsZVRqd/bds1e7mnNZH2Ve6UR0bligUZUgliNMjjWJsP/vctpa5zAUY2R6r7mJpkz5XMOc6RSbdo3o8N+GMLRLXroHaXEMkbFoVLft+yG6LgHxGR5j0UaEZ0LFmhEJYCIiMMsbyQ65en/7nbYa8XyVzOS3dTIJPv37TEc2JepdxSiInEoax++/+IdLarTQH6SdBYGRzkk3vqmw1g+qZ+YrGNEhD8zIjoj3gUS6UxENKcZn1SL0e779y6HPTmav5aRLs6uoW1VY2j86Nf1jkJUJMZ++EpIK185ZKvB1eTPhcHqRGKf1xym+OrXitn2vYhwcjERnRbvBIl0JCKGKDO+SYnTbph/h8PODahLj3tbmAzL/5zCYY5U6mzbtAZzZ04ylO/+OHuCCkCz2JFw48t2S6V6ncVs+1FErHpnIqKSiXeDRDo5WpyNb5xguGrObQ5HjJVTE0qTq+oY4fG4DauXLdQ7ClGhGj18cNhYrYkyla+kd5SIo5ksqHj9c3Zr1caXiNn2u4g49M5ERCUPCzQiHRwd1vhVg4qGq3691W63m1iclTYWo6B3A1Pou09eD+udhaiwLPlnNjauWS4VrnqYb1rnSQwmxPd8ymav3aqpmG1zRSRK70xEVLKwQCMqZkeLs89SKmjXzGRxVqrd1dRk2LRyvoTDrNEo8oWCQXz0+uPK0vhK0cx2veNENNEMqNDtEau93sX1xWybzZ40IjoeCzSiYiQi4jBhdO1Y7bpZ/Rx2p5nFWWl2UbIBDmMYf/z4rd5RiC7Yb9PGqhyXS8W066t3lFJBREOFKx+02mu3aiBm20wRsemdiYhKBhZoRMXkaHH2Qc3y2o1zbnM4oiwszko7EcHdzUzqp2/e42IhFNE8rlx89cHLYm/XX9M03joUFhENFa562Gqr3iRdzLafRMSidyYi0h/fZYmKwdHi7J1q5bRb/+zvcESzOCsz+qWZtV3bNho87ly9oxCdt+8+fzusrDEhZ4OOekcpdUQzIO7qx23WKg1bitk2hUvwExELNKIiJiJiN+H15Gjtjrn9HY5yXK2xTKlRXkP9OEP4+y9G6B2F6LzszdyOn77/VIvp+giX1S8iYjAivudTdkulem3FbJsoIka9MxGRfligERUxuwkvJ0XJvfNutztibSzOyqKBLUza/J+/5jBHikifj3guZEyoE7ZUqqN3lFJNDCZUvO5Zu7lizcvEbBsnIiyIicooFmhERchhkqEJDnnor9sdjjg7f93KqutSTTh48KAhc/smvaMQFci6VYuxZMFsQ/nuj/MNrBiI0YyKvV+wmypUuUpM1s9FhD93ojKIv/hERcRqlMfiHDLo7zsc9ooO/qqVZTFWQZfaxtC40cOU3lmIzpVSCqOGPRY21blYGZ3l9Y5TZmgmKxJufNluiq3cS0zWUSLCoRdEZQzvGomKgCZyo9MsL8zr77AnOvlrRsCAZibD6n9msECjiDF/1jTsztwusZ3vY4FQzDSzDQk3veIwRFXoI0bzc3rnIaLixTtHokImIh0dZnw2u5/dViWGv2J0RKdaRoQCfm3JP7P1jkJ0VgG/Dx+/NURZW14nmtGsd5wySbM4kHDTqw4x2x8Tg/F2vfMQUfHh3SNRIRKRRnYTpk690W5rlMD53fT/jJrglsbG0A+fDw/rnYXobKZ/+3HYH5ZwTMteekcp04zOWCT2GWYXo+U9Eemqdx4iKh4s0IgKiYhUsZsw+5OrbY6ONbhCMp3qzqZmw9Y1S7RgMKh3FKLTOnxwPyZ8/pYWdfl9/JSpBDBVSEZC7xdsYrR8JyIt9M5DREWPBRpRIRCR8k4z5jzf3hJzU0MT52tQvtISNMTboX6Z+LneUYhOa+yoV0NaTKWQrVZzvaPQUZbK9RF39eN2MVpmikhtvfMQUdFigUZ0gUTEGmXGr/3STEmPtjGz64xOS0QwoLkJv00czT3RqETasWUd/pwx0VCu++PsPSth7HVaofxldzrFZP1TRBL0zkNERYcFGtEFEBEtyozvOtYwNhh5pdXC1ZDpbG5pbJI9u7Ybsg8d0DsK0SlGvzE4bKqSFjbHVtY7CuUjKv1KQ3Tza+LEbJslIk698xBR0WCBRnQBHCa8Wz9O6/jtdTabxuKMzkFSlIbmSYbQt5++qXcUohMsXTgH61cvldirBvHeoASLaXuLyV6ndU0x234UEZPeeYio8PFNmOg8WY3yWEWH3PbLLQ6H1cjijM7dfS3MhkW/f8dhjlRihEIhfPT648rSqItoVrvecegMRAQVuj5ktVSq21xM1o+5kTVR6cMCjeg8GDS5zmmW5+fc5rCXt/HfRiqYHilG5OTkGDatW6l3FCIAwKwfx6vs7GwV0/42vaPQORDNgPieQ+wGe7nroBkG6p2HiAoXCzSiAhKRRlYjxsy4xW7nRtR0PuwmwTUpxtA3o4cpvbMQeVy5GPPuULG3vU3TNL6nRQrNYkfFG150iNHyuohcqnceIio8fCcmKgARiXWY8OtH3ay2Zklc5IzO3z3NzIYNS/5ggUa6+37MiLCyRoWcjS7TOwoVkKl8JcT3GmITo2WSiNTUOw8RFQ4WaETnSESMUWZMvaOpufwtjc0c10gXpF01A4wIaX/9PlXvKFSG7d+zEz9O+FiLvvJhfuIUoWzV0lCuw20OMVl/E5EovfMQ0YVjgUZ0jhwmDG+cYGjyZmeLRe8sFPk0EdyebgpP/eodLhZCuvl8xHMhQ8VaYWtSit5R6AJENe1msKdcUknMth9EhPd2RBGOv8RE50ATuSnKIndNudFmN2rsPKPC0b+JSdu5abXB7/XqHYXKoPUZS7Do798NsVc/wXuBCCciqNBloNVUoUprMVqG6Z2HiC4M35SJzkJE0m0mfPLLzXZ7BTt/ZajwpMQZUK2chKeM+1DvKFTGKKUw6rXHw6Y6bZTRGat3HCoEYjCh4nXPOcRsGyii3aR3HiI6f7zbJDoDEYlzmDDjs2tstrRETtGgwndfc5P8Oe1zDnOkYrVgzk/I3LlVYrsM5JCAUsRgj0HCDS/axWT5RESa6Z2HiM4PCzSi0zi6KMj0e1uYy93QwMSbGCoSNzY0yf59ew379+7SOwqVEQG/D6OHD1bW5r1EM5r1jkOFzFyxBipc9bBdTJafRKS83nmIqOBYoBGdhtOEkc2SDI2GXWbhHQwVmTi7hnbVjKHxo1/TOwqVET9O+DTsCyEcc9F1ekehIuKodzGcjS6PEbPtWxHhB4xEEYYFGlE+jJr0jbZKvx962+0GLgpCReze5ibDirlTw3rnoNIv+9ABTPhsuOa8/F6O2S7lyl96p8UYk9AGBtOjemchooJhgUZ0EhFJtRjx4Yxb7PbyNhZnVPS61jHC4/Foq5ct0DsKlXLjPhoWkujEkL1WC72jUBETgwkVr33GIQbjCyLSWu88RHTuRCmldwaiEkNErE4zVr7V2VrjrmZmfoBBxebOqZ7Qf4aW8ty7E0vF3zu/zwu/z4tAwI+A34dgwA+/35f354Dfj2AwAKPRBJPZDKPJDJPZkve9yWSByWyG2WKF2WIDR2lduB1b1uPR2zqhwq1vw1yhit5xqJi41y/A/mmv71cBX4pS6oDeeYjo7Ix6ByAqSRwmjLy0hrHSnU1NpeImmSLHXU1Nhu/G/qPC4TA0rWT+9Qv4fdizaxv27NqKQwf24vChAzh0YF/g4P7dvoMH9oYOH9yPnMMHje7cbHM4HNYMBoNfNENA07SAaFpAE/GLaH6I+ETgAxAAYFIKFkCZVViZlQqblVKmcDhkCofDplAoaAYgNpvDZ3dGB53R5VS52HipUDHJXCG+kqVcbLyUj09EQlJVJFauBovVrvNPqeT6+M2nQsbkRmKuUKVk/gWjImGv0wrOtCuic5f/+r2IXKaU4nBqohKOBRrRUSJydUWH3Dymh83OT+upuLWsbIDTFMasH7/B5d376JbD48rFru0bsXvHFuzeuUXt2LLes2PL+sDezG1GV0621WKz7TMaTVvD4fB2v9ezIxDwZwLYl89XbigULJQhGiJic+Vml3flZsfu272jAoCKABJE0xJtNkdVg9FYIxQM1vB63QlWmyNQMTHZX7labWNy9br2xOTqkpBUDcnV68AZXa4w4kSkFf/Nw7pVi7WKd3/ON7cyqHyH/mbf9hUt/Pu3PwngFb3zENGZcYgjEQARqWw3IWPmrfboNlX4uQXp44U/vOEx26qoN8f9VSwLOBzK2ofN61Zi87oVau2K/1wb1ixD9qEDFqvNsUNE2+DzuFYGAv61ADYe/dqulAoWR7bzISIagCQAtQDUNBiMdWwOZyMo1PV6XNXszuhgzbqNQnUbNXPWrNdYq1m3ISpUTCr1wydDoRAevPESlVspTWIvvVPvOKSTYPY+7Pp0oEf53V2UUnP1zkNEp8cCjco8ETFEW/D3I60tTZ5rbzHpnYfKri2Hwqj/fi4++Xkd7M7oQm3b48rF6uULsWb5wvCaFf/mblm/yujzuMVic6zx+7x/+X2eBQCWAFhbkouw83W0eKsFoInRZG5uszku9vm8DTVNzFVr1felNGphr5/WypSa3gpRMbF6xy1Uv08brz579wUVN+BLraQOn6Xi4dn4H/ZNeTXr6Hy0fXrnIaL8sUCjMs9mkmcbJxge//t2u4NL6pPemo12hateNkDrO/CZC2rH7crB6mULsGLRX4HF83/37N6+2Wq1OzK8bteMYDCwEEeKsS2qjP8jICKVADTRNK2Z3Rl9pdfjahobX8nXpFUHS+MW7Syp6Rchpnyc3jHPm8ftwt09msJyyW2IatxJ7zhUAmTN+tSfu+yXOcrv6VLWf/+JSioWaFSmiUjrKDN+zxjotCVH85Nl0t9nS/wY8rct9MG01QUa5ujzerBy8V9Y/u/cwJJ/Znkyd2yx2uyOlR5X7vRQKDgbwAKllKeIYpcaImIC0FRE6+CIiunm9bial69QMZDWsr05vVUHS3qrDrA7ovSOec7Gjnol/NP0iarinR9x3zMCAKhgALs+G+gKHtr9oAqHPtM7DxGdigUalVkiUs5hwtqxvWwVr0nhyEYqGbJ9CgnDc/DG1/NQuVrtM557+OB+LPr7N8ybOTl31ZL5JrPFusbjzp0cDoVmAViolPIWT+rSS0SMANIBae+Mjunl9bib1a6f7mvbqUd080s6Iz4xWe+Ip7V/7y7c37sNyl//IqyV6+sdh0oQ/74t2P3lIJcK+hoppTbrnYeITsQCjcokEZEoMybf2NDUZXR3m0XvPETH6/GNO7Sv8pXaoy9/fMqY213bNmLBn7+oeTMn5WzfvM5ssdrmuHIOjwPwI/c4KnoiEgWgs90ZfWPA77syrmJS+JJOPewt211hqFmvcYlacGT403eHlqzdIBVvfp3DA+gUh//5PnR4/rfLlN/TUikV0jsPEf0/FmhUJhk1uaN6ORmx4l6nw2YqOTdURADwy4Ygbp4cDH/y2zYNAHZsWYc/fv4+OOeX77252QeDommTvW7XBACz2Uumn6O9a60tVtu1mmbobTAaY9p1udZ4WbebzNXrNNC1WNuweimevrcn4u8YBWNUBd1yUMmlwiHs/vpRl3/v5pdUMDBM7zxE9P9YoFGZIyJVbUasXniXw96wIqdlUMkTDCvEvZ6LVlfeolYu+iv3wL7MkFL4yu/zfAVgETeaLZlEpL7JbLnVYDDeGV2+grVzj1sd7btcp1WoWKlYcyil8PjtV4R3G2IlrtsgfgJFpxU8vOfI0vsB70VKqeV65yGiI1igUZlydGjjnMfaWFo/097CDc+oRPEFFaatC+LDf/05f20PWWC0/eHzeV4H8AeHIEWOo0v6X2xzOO8JBgI9a9ZrHOrSs29Uq/ZdYbM7ivz6C+b8jBEvPqjiB4wRzWgu8utRZMtdPlNl/T56k/J7GiilfHrnISIWaFTGaCL96lTQ3l95r8NhMvCDZSoZNmSFMWKBz/f5koAyG7DioBfvAvhBKeXSOxtdGBGxAejuiIq51+/ztr6ow1Xhq2+6x1YrJa1IrhcI+DGgVwulUq+QmNbXF8k1qHRRSmHvd8+5fTtWjQ77vQ/rnYeIWKBRGSIiiTYj1v91u8PZpBKHNpK+wkphxoYgXv/Ln7tgZwgiGO0O4D2uqFZ6iUhFg9F0h9FkeqRScg1Lr1sfiLqo41UwGgtvFdmp40epb8e8H6444HO+ydE5C7kOYefH93iUz9VFKTVX7zxEZR0LNCoTRESiLfj53ubmS4ddbuWa+qSbw16Fz5b4w8Pn+z0uv9p12IdXAXzDPcrKjqOLi1ztcMY8JSL1r7rhTnOXnv2M5WLjL6jdnMMHcU/P5nBe+QgcdVoVTlgqM9zrF2D/tDcyVcBbi+9HRPpigUZlgohcXy1GPl9zv9NhNXJoIxW/zQfDeGWezzt2eUDMBvxy2IfXAcxXfBMu00Sksc3ufDQYDFzfsu0Vqsct95338MeP3ngi9Odff6Libe+y94zOy94fXnJ7Ny/5IBzwPqZ3FqKyjAUalXoiUsFuwsbfbrXHtK7CdUGoeK3ZH8ILc3yeyWuCSoD3PUG8rZTK1DsXlSwiEmswGO8ymsyP10lNN9884ClnvUbNz/n5u7ZtxCN9L0OFm9+EOb5aESal0iyUexA7P77bo/werupIpCMWaFTqRVvk+35ppm7vduWG1FR8lu0O4bk/fO5fNwbDYYXhvhBGKKUO6Z2LSjYRsYim9bdYrENr1G1ou+XeIc76aWcfrvjCQzeE1h9wSfx1z3NTarogOctmqIOzPlml/J50rh5LpA8WaFSqichVlZwyYf0DTrvDzKGNVPQW7gzh6Vle11/bQ4FACK8EwvhQKZWrdy6KLCJiFpG+Fqvt5ao169tvue8pZ8OmF+d77srFf+HlR/uqind/KprVWcxJqbRRKozdXw5y+fduekqFgiP1zkNUFrFAo1JLRGLsJmycdpO9wqU1OLSRitbqfSE8PMPrmrct5PUE8XxY4VNOtKcLJSImEbnZYrW/WrlabWffgc84GzW/JO/xcDiMB268ROVWbCixl9+tY1IqTQIHtiPzi/+5VNBXXym1Xe88RGUNh0JQqRVlxsgbGpgcLM6oKGXmhHH7FI+32WhX7qzNoRdcASSHwuo9FmdUGJRSgXA4/IXX46qycc2y+159vO/uZwde69q6cTUA4I+fJ6iDh7JUuUvv1DkplSamClUQ3aqXWcz2z0SEw0+Iihl70KhUEpGLY23y66YHnfYYK/9tocKX41MY9pcv8M4//qAAH7sCeEEplaV3LirdRMRsMBgHGozGF1p37GZa9PdvVnPrWxGV3kXvaFTKqGAAOz++xxXK3ttXKfWD3nmIyhIWaFTqiIghyoyMj7rZ6t7UiFueUeEKhBRGLwqEh8zy+hTwY7YPjyqltuqdi8oWESlnNlvfhKb1szXvpWJa9TKK0ax3LCplvDtWYe+EZw+qgK+GUuqw3nmIygoWaFTqGDS5p0mi9ua/dzkcHJlBhemvbUH0m+xx7XOrFdk+3KuUWqp3JirbRKSmmO0fisl8SYXO99ltdVqD73tUmPb/NMLrXjtvfNjnvl3vLERlBQs0KlVEpLzNiK1/3+GISk/kXq1UOPa7w/jfLz7PpDUBrzuAAQC+4wbTVJKIyOVitn1sjqsWH3vF/Q5zfHW9I1EpEfbmYseHt3uU392GH0oRFQ8uEkKlitOMYX0amUwszqgwhJXCx4v9quaIXM+UNYEv3AFUV0pNYHFGJY1S6jfl99TxZa4bvPvLR3KzZo7yhQNevWNRKaBZnSjfob9VzPaPuWAIUfFgDxqVGiLSMMqMhZsectri7PzsgS7Mst0h3DbZk7vpUHhTtg/9+MkxRQoRiROzbbRmsXeJu/pJuzW5vt6RKMKpcAi7PhngCh7MvE0p9b3eeYhKOxZoVCqIiERbMP/lS60t7m9pZnVG580XVHjuD5//3YV+ny+IQaEj+5mF9c5FVFAicq0YLZ85m3S1lm93q5mLiNCF8G5djr0Th+5VAW91biNCVLR4I0ulRa94uzQc0NzEv9N03pbtDqHRhy7Xh//5/3QHUCcYVh+zOKNIpZSaqIK+OrnLfpm165N7Xb7dG/SORBHMWq0xrFUaOsRgelzvLESlHXvQKOKJiN1hwpZpN9njO3JTajoPwbDCsHn+4CtzfT5/CPeHFMZwnhmVFkfmDUkfMZpGRbfoaYm5+EaTGLgFCRVc4NBuZH56n1sF/XWVUjv1zkNUWrG3gSKe1YjBl9UwOlic0flYuz+EZqNdrjf+9v3rCaJ+MKy+YHFGpYlSSikVHquC/nrZi6b9teuzB1z+fVv0jkURyFQuEVHNuhvFbH9H7yxEpRl70CiiiUg1mxGrVw902qqV4+cNdO6UUhixwB8aMsvnC4TwRCCMDzickUo7ERGIdocYTO/EtO5tib7oOqNoXPWWzl3Y58bOUbe7w97cS5VSC/TOQ1QasUCjiBZjlR//d5G50wsdrByvQ+fsoEfh5h887nnbglty/LhGKcXJOVSmiEg1Mdu+McYkNIq/5kmHqUKy3pEoguSu/F1lzfxolfK70/jBFlHhY5cDRSwRaWXSpMOTF1tYnNE5+29XCKkf5Lrnbgt+meNHExZnVBYppbYqv+fiwIHtgzPHPOR2rZ7LT2vpnDkadBRjdHx1AH30zkJUGrFAo4gVY8HbL19msdlM3DeTzk4phXcX+MPtv3Dl7s5VfXN86l6llF/vXER6UUqFVSj4rgr4Lj7w8zv7Ds7+zK/CIb1jUQQQ0RDb+V6nmKzDRYT7NxAVMhZoFJFEpKPdJI1vT2d1Rmd32KvQ41uPe8gs7wZ3AOlKqYl6ZyIqKZRSS1XA1yBn6c9L9nz7tDvkzdU7EkUAa5WGMCfUckLkTr2zEJU2LNAo4hzdlHrE650sDpOB9Rmd2Yo9ITT4INc9a3Pwmxw/0pRSG/XORFTSKKX2K7+nrT9z/ZeZnw50+/dt1TsSRYDyl97pEIP5JRGx652FqDRhgUaR6KoKNqlxU0NOPaMzm7Y2gNafuty7ctTdOT51h1LKq3cmopJKKRUI+z33hlwHB+7+apDHvW6+3pGohLNUqgNr1UZmaMb79c5CVJpwFUeKKCKiRZmxbkwPW62e9VmgUf6UUnj9L39w6J++HHcAV3IpaKKCEZEWYrL8HN28R3RM25tNIvw8l/Ln378Nu8f8L1cF/ZWVUtl65yEqDfiOS5HmuioxWkKPFG5KTfnzBRVuneTxvjTXt9kdQBqLM6KCU0r9qwK+BtmLpq7Y+93z7rDPrXckKqHMcVVhq93KIEbz43pnISotWKBRxBARo9OMt97uYnWKcO4ZnWqfK4xLPne5pq4Nzsn1o6lSarvemYgilVJqj/J7Wvt2rh6/67P73YGsnXpHohKqXPt+NgAPi0ic3lmISgMOcaSIoYn0b56kjVxwp4MFGp0iY18Il33pdmf71AfuAJ7g5qlEhUcMxrvEYBoR3/Mpm61GU73jUAl04Od3va7Vf4wO+70P6Z2lsFWtWnWW0+msqncOOj+5ubnbtm3bdqneOQqCBRpFBBGxOEzY/sst9vhLqnJ4I51o3rYguo51e9wB3BsMqzF65yEqjUTkEjFafo7rPshpr9tG7zhUwgRzDmDX6Ls8Kuivo5QqVd2tqampGzIyMmrpnYPOT2pq6saMjIzaeucoCA5xpIhg1HB3i8oGO4szOtm0tQFc8bXbleNHDxZnREVHKTVPBX3t909783Duyln8dJdOYIyqAGf6lQYx217SOwtRpGOBRiWeiNjNBgx9s7PVoXcWKlk+X+IP3zjRc9gVwKVKqV/1zkNU2imlFqugr03WjPcP5iz5icOI6QQxrXubEQ7dKCKV9M5SlEQEgwYNyvt++PDheP755wEAzz//PIYPHw4AuO2221CjRg2kp6cjPT0dL7zwQt6fExMTUblyZaSnpyMtLQ1t2rTBzz//nNfmd999hyuuuAIAYDAY8s5r2rQp/v77bwDAli1bYLPZ8tpMT0/Hl19+CQCoXr06GjVqlHf8wQcfBAD8888/aNWqFdLT01G/fv283MfbsmULRATvvvtu3rH7778fX3zxxTm3MXPmTDRr1gyNGjVCs2bNMGvWrLzHhgwZgipVqsDpdJ7x5/zqq6+idu3aqFevHmbMmAEA2LdvHy655BI0bNgQkydPzjv3mmuuwa5du87YXiRhdwSVeAbBXe2qGUxNKxn0jkIlyNv/+EJPz/IddAdwiVJqrd55iMoKpVSGiLQ8OPvTv8N+T2xMq2t5L0EAAIM9Bo6Gl4lr5azHATysd56iYrFY8MMPP2Dw4MGIizvzuihvvPEGrrvuurzvn3vuOQBHCjmn04lHH30UALBy5Upcf/316NixI4LBIJ566in88ssvAACbzYalS5cCAGbMmIHBgwdjzpw5AIBatWrlPXay2bNnn5KvX79+mDBhAtLS0hAKhbB2bf7/fFasWBEjRozAPffcA7PZXOA24uLiMG3aNCQlJWHlypXo0qULdu48MvK1e/fuuP/++1GnTp3T/twyMjLwzTffYNWqVdi1axcuv/xyrFu3DuPHj8eAAQPQq1cvdO3aFT169MC0adPQpEkTJCUlnba9SMMeNCrRRMRkNeKZFzqw94yOUErhuT+8gWdm+Xa7A2jG4oyo+CmlNqqAr/nhv8bvPjT36wDns9MxMRddb4EK3yMi5fXOUlSMRiPuvvtuvP3224XWZsOGDdG9e3e89tprGDp0KPr27YtatU6d9padnY3y5c//R7t3715UqnSkg9NgMCA1NTXf8+Lj43HZZZdhzJhTZw6cSxvHF0wNGjSAx+OBz+cDAFx00UV5zz+dKVOm4MYbb4TFYkGNGjVQu3ZtLFy4ECaTCW63Gz6fDwaDAcFgEO+88w4ef7x07fLAAo1KupsaJxgsLSuz94yOFGeDfvX535rv3+Y6Upxt0zsTUVmllNquAt7m2f9O2Xbw94/9LNIIAIwxFWGrcxGgGR/QO0tRGjhwIMaOHYvDhw+f8bzHHnssb5jhihUrznjuc889h3HjxuHnn38+oeDweDxIT09HSkoK7rzzTjzzzDN5j23cuPGEIY5z587Ne6xjx455x48Vkw8//DDq1auHnj174qOPPoLX6z1tnieeeALDhw9HKBQ64XhB2gCAiRMnomnTprBYLGc873g7d+5ElSpV8r5PTk7Gzp070adPH0yZMgWdOnXCU089hQ8++AC33nor7Hb7ObcdCTgsgUosEdGizHjxhQ6WMw9SpjJBKYUnf/P5P17s35rrx0VKqSy9MxGVdUqpPSLSMnfFzDlhv7t2hSsesIrGD9TKupg2N9o8GxY8KiLDlVLFssu5iNgA3ATgFgCFMepGAbhTKbUyvwejo6PRt29fjBw5Ejab7bSNnDzE8UwcDgduuOEGOJ3OE4qZ44c4zp8/H3379sXKlUdiFXSI47PPPoubb74Zv/76K8aNG4fx48fjjz/+yPf5NWvWRKtWrTBu3LjzbmPVqlV44okn8OuvhTNNPCYmBj/++CMA4ODBgxg2bBgmTZqEu+66CwcPHsSgQYPQunXrQrmWnligUUnWPTlai728Jv+xJ+CZ2b7AB//5t+f60YbFGVHJoZTKEpE27rV//a783oZxVz9mY5FWtpnjq8FSpaHm3bLkDgDvnvUJF0BEagK4F8BtABYAGAFgdyE0rQCsOdMJ//vf/9C0aVP079+/EC53hKZp0LTTD3Br3bo19u/fj3379p33NWrVqoV7770Xd911F+Lj43HgwAFUqFAh33OfeuopXHfddWjfvn2B29ixYwd69uyJL7/8Mt/hmmdSuXJlbN++/YS2KleufMI5L774IoYMGYLx48fjkksuwXXXXYdevXrlLSgSyTjEkUokERGnCW88287MTakJz//hC4xY4N95tDjbr3ceIjqRUipH+T0dPJsXLdw78UWPCgb0jkQ6K3dxH4cYLc+IiKmw2xYRTUS6iMg0AAuPHm6llOqmlJqilFpQCF8LlVLBM+WIjY1F79698emnnxb2SzytNWvWIBQKnbagOpsff/wRx4Yjr1+/HgaDAeXKlTvt+SkpKUhNTcW0adMK1MahQ4dw1VVXYdiwYbj44osLnPPqq6/GN998A5/Ph82bN2P9+vVo2bJl3uPr16/Hjh070KFDB7jdbmiaBhGBx+Mp8LVKIhZoVFJd4glJnbt/Dqne37nVfjdXcy6rXpnrCw7/27c714/WSqm9euchovwppdzK7+ns27Fq7r6pr3uU4vt2WWapnAJTXFUbgBsLq00RKSci/wOwFsAwAJMBVFVKPaaU2lRY1ymIQYMGYf/+ov3c8NgctPT0dNxwww0YM2YMDIYjvdQnz0EbOXJk3vOOn4PWt29fAMBXX32FevXqIT09HbfeeivGjh0Lg8GA//77D3feeWe+1x8yZAh27NiR9/3p2jjee++9hw0bNmDo0KF5GfbuPfJP+OOPP47k5GS43W4kJyfnLdM/depUPPvsswCOLCzSu3dvpKam4oorrsD7779/wjWGDBmCl19+GQBw00034cMPP0SLFi3w0EMPXciPusQQTuqlkqic0/rbq3d0uDStZrw8/9W80F8rdxhaVkJ41FUWrV4ch86UFW/85Qu+MMe31xVAC6VU6dnghKgUExGrmG3znI0ubxh7+T3nvioAlTqeTYuwb8qwrcrvqakuoGIXkcYABgLoDeBnAO8D+FsV001samrqhoyMjIKN0aMSIzU1dWNGRkZtvXMUBHvQqMQRkbrhsGrTr1NDadMgGb8Ou9Gw+MP+qFK7nkr/2Ie0jzyhP7accdQBlQKjF/nDL8zxHXAFcBGLM6LIoZTyKr+nU+7ymZmHF/4QOvszqLSy1mgKgzO2AoBuBX2uiJhE5HoRmYMjRdlOAKlKqT5Kqb+Kqzgj0gMLNCpxomzmwQ/0bGayW/9/2Hq9KhXw5RPdDZu+HIDObZtIt28DqPWeN/T1Mr+OSamoTF8XwMMzvDmuI5tQbz/7M4ioJFFKHVQBb7vDc8cecmXM4Y10GSUiKHdxH6dYHM8V4DmJIvIsgC0A7gfwHoDqSqmhSqnMIopKVKKwQKMSRUTiA6HwjQ/2aJ7vCqOVKjjxxt2Xapnf3o/7rr1Y+98sQeLb3vDLf/oQDnO+Q2mwYEcQN3zvcbsD6KyU2qB3HiI6P0qp7Sro63jg55Euz9ZleschndjrXQwRqS8iaac7R45oIyLjAKwGkATgCqVUe6XUd0oprjpDZQoLNCpRLCbDwN7tU1RC+TNvYRJlt2DQ9a0k89v78caAztqnq60q7i2/une6B24/C7VItf5ACF2+dnvcAdyglFp49mcQUUmmlFqhgr7u+ya+6PHv1WUNB9KZGIyIan6NWcy2x055TMQuIncAWARgDI6syFhDKTVAKXXmXZ2JSjEuEkIlhogYHVbT3r9H3Fq+cc2KBXquUgoz/tuMZ8f8GV699YB2eTWlPuxmlUQnP4OIFHtyw2jykcu9360e8YfUR3rnIaLCI6L11mzOzyv1G2E3xhTs/Z0iX8h1CDs+7O9FKJCslDpw0t5l/+DIoh+/XshCIkWpatWqs5xOZ1W9c9D5yc3N3bZt27ZL9c5RECzQqMQQkR5ptSp+uXTU7VEX0s5/azPxwtfzQr8t3mJomijhUV3NWqME7slekuX6FS76xOXafCg80uVXT+mdh4gKnxjNjxgc5V+sdNsIu8F2QW/zFIH2TX3D414770WEQ78D+BHAFwA+1Gt5fKKSjAUalRjlo6zzRt7X6eJbOzUslPY27jqIV7+ZHxr3e4ahZnkJvXm50dCldqHvl0kXKKwUuo51u//aHpqS68fNXJmLqPTSzNYRptjkOxJuft2hmbgCf1ni270Be8Y9cUAFfAkAoJTiCp9Ep8HxX1QiiEjNYCjc7Lp29QqtzVpJ5fHJI10NW8fehx6XNZfrfwih2khv6JPFvkK7Bl24Z2f7An9vD63J9eM2FmdEpZsK+B4OHNw1Y9/kV9wqzPvzssSSWBvGmEQzgKtYnBGdGQs0KhHsFuPAO65I02yWwu/hii9nx0v922uZ396PQX3aaU/PNaiKb3nDz8zyIsiVH3U1aXUAb//jP5zjR1elFPdMICrllFJh5ffc5NuRsfLQ3K/4O1/GRLfqFSUWxymLhRDRiTjEkXQnIhabxbhvyYf9o+pVqVDk1wuGwpg4dy2eHfOn2pOVi551FEZcYZVoKz+vKE4Z+0Jo9YnLnetHB6XUv3rnIaLiIyIJYrRkxPd8KtZWs5necaiYqKAf20f28aqAt6FSaqPeeYhKKt6RUknQM61mRRRHcQYARoOGGzrUx5rP7paJz10rG4KJ4aR3vOg61h3edpg9asXhkFehy9dutyeA+1icEZU9Sqk9KujrtW/Ka55g9n6941AxEaMZzrQumhgtD+idhagkY4FGuivntDz2yLUti31JLxHBZU2rY+47txj+GnErbIk1Vb0PPGj5iTv0365gcccpM0JhhV7fut0HPerLYFiN0TsPEelDKTUHocCwfT+86FIhvueWFVFNu5kBdYeIcJUYotNggUa6EpH6SqH+NW3q6JojrVYCJj7Xy7Dms7vRolkjtPvSj5QPPKEpawK65iqNnp7l8/+3K7TSFcCDemchIn2pUOClwMFdiw7OGcP5aGWEqXwlmOKrKwDd9c5CVFKxQCNdOaymBwd0a2I0mwx6RwEAVEuIwfsPdDHsGDcQfa5sJX2nhZA8wht6d4EPYS4ocsF+3xTEyIV+V44f3ZVSrH6Jyriji4Zcm7v0pxz3hoV6x6FiEtXkqijN4hiodw6ikoqLhJBuRMRuNRv2rf70Lnv1xHJ6x8mX1x/EmF9XqKFf/wW/z6/6N4b2UkczzEZ+tlFQ+1xhpLzvcmd51DVKqd/0zkNEJYeIXCxm28yk29+3GWMq6h2HiljY78GOd2/2qaC/mlJqj955iEoa3mWSnnq1qJcULqnFGQBYzUbc062JbBt7n4wedJX2087ocNxbPtVnoltludmjdq6UUrhposftDaqPWJwR0cmUUn+pUHDo3olDXSrEzvXSTjPbYKtzUQii3aJ3FqKSiAUa6aa803rPPVelO/XOcS4MBg09L6mHFR/fof34cm/ZbUwKVxnpRaevPOGNWSzUzmbEAn9o4c7QFncAT+idhYhKqFDg9eDhPQsOzv7Mp3cUKnpR6VfYxWQdKCKidxaikoYFGulCRCp6/MEWei8OUlAigraNqmDWG30M/75/G+Kr1VYNP/Kg6cee0F/buApZfpbuDmHILJ83x4+rOe+MiE7n6Hy063OX/5rtXve33nGoiFmqNIQYTQkA0vXOQlTSsEAjXQjQ+6pWtYJOm1nvKOcttVocxj11jWHDmAFof1EaOo/zo/b7ntC3K7kY2TEuv8I137jdngDu4aakRHQ2SqksFfB13//j257Aod16x6EiJKIhKu0Ks5isd+udhaikYYFGuohxWgbc3qWxQ+8chaFyXBTevvdyw65v78ed17SRe2coJL3jDb3xF1d+fHiG15flUT+FlRqrdxYiigxKqQUqFHjxwPQ3XVzIrHRzNLrcCBW+WUQi99NaoiLAAo2KnYjUDIZUrU7NqusdpVDFOKx48sbWWua3D+DlOy83vL/couLf8qsHf/bAGyx7hdqfW4MYuyLgzvWDn44SUcGEgm/4923Z6Vo1ixVaKWYqXwmmClUA4Eq9sxCVJCzQqNiZDNotN3WsLyZjydj7rLBZzEb0v6IxNn11r4x58mqZl1U+HP+mT103wa325paNQs0dUOgz0eNyB3C7Uuqg3nmIKLIopYLK7+mTNXOUN+Q+rHccKkLOJldFicVxv945iEoSFmhUrEREbBbjXbd1bmTRO0tR0zRBt4tqY/GHt2szX7tRXI4q4ervetH+C3d49b6Q3vGK1JBZPn+2T/2ulJqsdxYiikxKqUVQ6tOsmaM8emehouNIuQQq6G8rIuX0zkJUUrBAo+LWxGYxlW+dWlnvHMXqotTK+PnVGwxLP7od1eumqKafeNH4I09o1ubSt/LjvztDGL3I783x4069sxBRZFMB72DPxn9zPZuX6B2FiohmscNapUEAQHe9sxCVFCzQqFjZLcZ+/bs0spTVbU/qJsdizOPdDFu+vg9d2zeVayYEUONdb2jM0tKx8qM/pHDjRLfLE8C9Sql9euchosimlMpVAe9tB358yx0OePWOQ0XE0eBSp2Z13qZ3DqKSggUaFRsRMQC4te/lDY16Z9FbQnkHht3ZUcuc8AAe7N1We3S2IPFtb3joHG9Er/z44p++wH6X+kcB4/XOQkSlg1Lqp3DAO/PwvLGl45MsOoW9dkuEA76LRSRK7yxEJQELNCpO7ZLjooz1q8XpnaPEcNrMePjaFrLr2/vx5n1dtC/X2lWFt3zq7mke5Pojq1BbfyCEN//2B7L96Ke4NjYRFSLl99yTs/hHv3/vJr2jUBHQrE5Ykur5AXTVOwtRScACjYqNw2q6qW+nRqVi77PCZjIacPNlDbB+zD3y7dO9ZIU7Lpz4thdXj3erXdmRUajd95PXFVJ4SSm1U+8sRFS6KKX2qFDw4f3T3nSpcOleZKmscja8NEqzOPrpnYOoJGCBRsVCjkw669Xj4jr8O3cGIoLOzWtg/rv9tDlv3gKJrR6u/b4XbT7zhJdmltwFRX5aH8A/O0KH/SG8pXcWIiqlVPjTYPa+1TmLp0fGp1ZUILY6FyEc9F8qIna9sxDpjTfLVFwaR9nM1lQObzxnzeomYsqL1xlWfnInGjZKVW2+8CP1Q0/o5/UBvaOdwB9SuHua15Xrx11KKZ/eeYiodFJKKeV333Lozy99wey9esehQmawRcOSUMsH4Aq9sxDpjQUaFQuTQetxXbsUU1ldvfFC1KxUDqMfvtKwbdx9uLZTC7lhcghVR3pDH/1XMmqht//xh3L96l+l1E96ZyGi0k0ptRZKDc/69UOX3lmo8DkaXhotFkdfvXMQ6U04l5+KQ/ko69pJz/eq2yGtmt5RIp7bG8BnM5arl8f+jVAwoO5Mgza0oxlGrfg/b8nMCaPOu7keVwBpSqn1xR6AiMocEbGJ0bIzoc+r5S2V6uodhwpRyHUQOz683YNQIFYpxX0VqMxiDxoVORGpHAiGq17cIFnvKKWC3WrC/dc0k+3jB8p7D12p/bDVGa7wpk/1m+xW2d7inZrxyK9ejwJGsTgjouKilPKokP/pg7M+ZS9aKWNwlIc5vloAQGe9sxDpiQUaFYduV7SoGTIZDXrnKFWMBg2929fH6k/v0ia/cJ1sDieGK73jxRVfu8NbDxV9obZsdwhT1gQD7gCeK/KLEREdT6lP/Hs25nq3rdA7CRUyR2qHKDHbrtU7B5GeWKBRkYuNst7cu30Kl9cvIiKCjunV8Odbtxjmj+yLqKRaqv6HXrT8xBP6d2fRrfz42EyvKxjG80qpnCK7CBFRPpRSfhXwPnZw1ie5nKpRuthqNhModZVw0jqVYZyDRkVKRJwWk2H/nu8esMQ4rHrHKTO27T2M179dEPpsxnJDcpSEXu1oNFybaiq09v/ZEcTlX7oPuAJI5jwBItKDiBjEbNsYf/Xj1Wy1WugdhwqJUgo73rvFFXYfbqGUWq13npJq0aJFFY1G4ycAGoIdLpEoDGBlMBi8s1mzZqcsS2vUIRCVLZ2a1Un0xTisFr2DlCVVK8bgvQc6G168rR3en7pI7vhuIR6c6Q091koMD7Y0QbvABUUemeHLdQcwmMUZEelFKRUSkUeyfv9kTFLNZk4R3qOWBiICW62WBtfK364EwALtNIxG4yeJiYn14+PjD2qaxt6WCBMOh2Xfvn2pu3fv/gTA1Sc/znczKlLRdssNN3ZMjdI7R1lVPsqKp2++WNs94QE8f9ul2vBFJlXxbX940K9e+IPnN0/t901BrNgbylHAF4WbloiowCaFXFk73Gv+0jsHFSJ77ZZWzeK8Xu8cJVzD+Pj4bBZnkUnTNBUfH38YR3pAT328mPNQGSIiWiAY6np169ocR64zq9mIu65Kl21jB8onj3bTZu6OCce95VM3fu9WWe5zL9SUUnh4hjc3149HlVIla8dsIipzjmxe7Xno4OxPXSoc0jsOFRJrtTSEA56mImLXO0sJprE4i2xH///lW4uxQKOi1LhCtA3VEmL0zkFHaZqgx8V1sXz0HdrPr9wg+82Vw8kjvbjsS094/YGz39xMXxfElkPhfQC+Kfq0RETnZGbY717jWjmLN6ulhGaxwxxf3Qugvd5ZiPTAAo2KjACXdmleo/BWpqBCdXHDZPz2+k2GRe/fhko16qjGo31oMtoTmrct/5UflVJ4bKYvN8ePQUqp4t1wjYjoNJRSSvncDx2c84VHBdmxX1rY67Zxisl6ytwcyl98YlKaiDQrrK/4xKS0s11TRJrdddddeZvcPvvsswmPPPJIEgA88sgjSc8++2wCAFx77bXVK1eu3CglJSU1JSUlddCgQZWO/TkuLi6tYsWKjVNSUlLr1auX2qRJk5QJEyZEH2vzs88+K9+2bds6AGAwGJodOy81NbX+zJkzHQCwdu1as9VqbXqszZSUlNT33nuvAgBUrly5Ud26dfOO33bbbVUA4Pfff3c0btw4JSUlJbVmzZoNjuU+3tq1a80i0uzll1+ueOxY3759q44cObLCubZxvrhICBWZ8lHWa7o0r8mlG0u4+tXi8PXgqw2v78/Bm98vlC7jliDRGQwNba8Zbm5kzjtv5qYQduWEswBM0S8tEdGplFJ/aVbHvznLfmkb3aw7P3wuBWw1m2uH//n+agD36p0lEuzfk2ms9sT0Qmtv62vdzlojmM1m9dNPP5XPzMzcXalSpTPu6/PSSy/t6N+//8Fj37/55puZwJFCzul0hoYOHboHAP7991/rDTfcUKtbt24ZgUBAXnjhhco//fTTegCwWCzhNWvWZADAxIkTo5966qnkTp06rQWAKlWq+I49drI5c+asOznfHXfcUWP8+PEbW7du7QkGg1i2bFm+96uxsbHBjz76qOKgQYP2Wa1WdT5tnA++iVGREBGjyxto2SGtqt5R6BwlxUXhzQGXaZnfPoABvdpoD84EKr3jDb86z4dwOIxnZ/tyc/x4mr1nRFQSKZ/74UNzv/apoF/vKFQITBVrACLlRaSm3lkofwaDQfXt23ffK6+8klBYbbZo0cLbuXPnw88880ziE088kdS7d+8DDRo08J183uHDhw0xMTHnvdlrVlaWsWrVqgEAMBqNaNasWb6rUsfGxgYvueSSnPfff7/C+bZxPligUVFpmlTB6Y8vx/m9kSbaYcFjvS+SzG8fwLC7O2mjV1pU3Ft+tWx3KADOPSOiEkoptQTAIlfGHL2jUCEQEdhqNlMArtA7C53eY489tveHH36IPXDggOFM5z399NPJx4YZLly40Hamc19//fVdEydOrDBr1qzooUOH7j523OfzaSkpKak1atRo8NBDD1V77rnnMo89tn37dsvxQxx/+eUX57HH2rdvX/fY8RdeeKEiANx999176tev37BTp0613njjjTi3233aBe2efvrpzHfffTcxGDyxHixIGwXFIY5UJAyaXHZly1oc3hjBzCYD+nVuhL6dGkqbh74K/Ls2c7RSYU7wIKISS/lcLx2eP+F7R6PLnSJcQDjS2Wo2t3s3L+4G4AO9s1D+YmNjw9dff/2BYcOGVbTZbKcdYXPyEMcziY6ODvfo0SPL6XSGbDZb3rDC44c4/vbbb47+/fvXWLdu3Sqg4EMchw8fntm/f/+s6dOnR0+YMKHCd999V2HhwoVr83t+amqqv0mTJrkfffRR7Pm2UVDsQaMiEeOwXNO5WXXz2c+kkm7b3mws3bg3EAqrl/XOQkR0Fr+G3IcO+rat0DsHFQJrlQZQwUAbYbVdog0ePHjPuHHj4lwuV6HVFZqmQdNO39zll1/uOnjwoDEzM/O8O5saNGjge+KJJ/b9/fffa9esWWPbvXv3aXsBn3322d3vvPNOJaVOXCy2IG0UBAs0KnQiYs71+Ju0b8z5Z6XBOz/869dEPlNK5eidhYjoTI7si+Z9+fA/3+XqnYUunCG6IsRoMgGopXcWOr2EhIRQ9+7dD44bNy6uuK65ZMkSazgcRkJCwnnNQ/vmm29iwuEjHX4rVqywGgwGFRcXd9r9hpo0aeKtU6eO57fffos53zYKgkMcqSi0qpFYzlvOaWUPWoTLcfsw+qdlYbcv8KbeWYiIzo36yrdj1fDAwUyYylfSOwxdABGBpUrDsGf9P5cA2KB3npIsLqFS8FxWXixIewU5f8iQIbvHjBkTX1jXz8+xOWjAka1/Pvzwwy1G45GXfGwO2rFzb7nllv1PP/30XuDIHLRjvXH169d3T5o0acvXX39d4cknn6xitVrDRqNRffLJJ5uNRiP+/PNP+/vvvx//7bffbj35+s8880zmxRdfnHeN07VRGOTkrjqiC2U2Gp5/oEezp94ccBn3QItwI374N/zcl/N+PpTr7aZ3FiKic6WZLMMdjTrdX6HzvRa9s9CFyVn8Iw7OGTM+7HP10TtLSbJs2bItaWlp+/XOQRdm2bJlcWlpadVPPs4hjlToouzmay5vWp3FWYQLhcIY9s0/nsMuH+eeEVFEUUH/CNeK3xD2F9qq16QTS3IqANVB7xxExYkFGhUqEbHmePyplzRMPvvJVKJNX7ABHn9wq1Jqvt5ZiIgKQim1HQbjfPeaP/WOQhfIFF8NCIdjRSRR7yxExYUFGhW29OoJMd4oO0eVRLpR05fmHnb5OPeMiCKS8rmGZy+czMWNIpyIBnNSXR+Ai/XOQlRcWKBRYWtxScNkLg4S4Q7lejF76VYTgIl6ZyEiOk+/BLP3+ny7ubZEpLNVbxolRstleucgKi4s0KhQlXNaOl7cIJkbVEe4iXPXwmY2/qGUOqx3FiKi86GUCqlQ8L2cxdM5ES3CWao0EDEYO+mdg6i4sECjQhUOq1Yt6nFZ40g3+qel2YdcvtF65yAiuiDh4Gj36j8l7HPrnYQugCWxDsIBXzURidY7C1FxYIFGhUZEynn9ofjUasW2TyEVgZ37c7B8014jgJ/0zkJEdCGUUpliMM1zr/tb7yh0AcRogqlCZTeAJnpnKakqJVVOE5FmhfVVKaly2tmuuW3bNmO3bt1qVqlSpWGDBg3qt2/fvvby5cstderUaQAA06dPj4qKikpPSUlJrVmzZoNBgwZVOna8Y8eOtU/XbkpKSmq3bt1qnu7xRx55JMlmszXZuXNn3qZjdrs97+/GE088kVi7du0GdevWTU1JSUmdNWuW41x/jiUFN6qmwtQstVoFt9GgxZz9VCqpxs3KCJuMhkkeX5DDgogo4oV9rs9cq2a3dDa6PErvLHT+LEn1LYF9W5sCmKN3lpJod+Yu4w/zdxdae71aJ56xRgiHw7j66qtr9+nT58D06dM3AcD8+fNtu3btOmGbpebNm+fOnj17Q3Z2ttaoUaPUnj17nnHqxOLFi63hcBgLFy50Zmdna9HR0eH8zitXrlzwpZdeSvjwww93Hn/8t99+c8yYMaPcihUrMmw2m8rMzDT6fD45t1ddcrAHjQqNJtKqfeOqdr1z0IX5+Kelrhy3/1O9cxARFZLp3h0ZFg5zjGzmSnWtmsXRVu8cdMT06dOjjEajevzxx/cdO9a6dWtPjRo1/PmdHx0dHW7UqJF7zZo1Z1zm+8svv4zt3bv3gXbt2mWPGzeu3OnOu+mmmw5MnTo1ds+ePYbjj+/cudMUGxsbtNlsCgAqVaoUrF69eqBAL64EYIFGhaac09LxovpJ3KA6gmVs3Y+d+3OCALh5EBGVCkqpbM1kme/ZuFDvKHQBLIm1oIBmeuegI5YvX25LS0s75089du/ebViyZIkjPT3dc6bzJk+eHNuvX7+Dffr0yZowYULs6c5zOp2hm266af+wYcMSjj/eo0eP7F27dpmrV6/e8JZbbqn6448/Os81Y0nCAo0KjS8QatYyJUnvGHQBvvptZRDAV0qpkN5ZiIgKS9ib+0Xuytm5eueg82eKqwoV8CaJCEfqRJD//vvPWb9+/dTLLrus7kMPPbS7efPmp50+8eeff9pjY2ODderU8V999dXZq1atsp/cQ3a8J598cu+ECRMqHDx4MK+eiYmJCa9cuTLjvffe2xofHx/s169frZEjR1Yo7NdV1FigUaEQkSQBbDUSOf0sUiml8PmMFT63L/iF3lmIiArZVO+25aaw/4wf3lMJJgYTjDEJbgCN9c5CQKNGjTzLli07a7HcvHnz3NWrV2esWrVq9fHDIfPz1VdfxW7atMlauXLlRtWqVWvkcrkMX3/9dfnTnR8XFxfq2bNn1htvvFHx+ONGoxHdunXLefvtt3e98cYb2yZPnnzaNkoqFmhUWFo0qZPgF4m4eZh01PyMnfD4AlkAluqdhYioMCmlsjSTZbFn0yK9o9AFsCTVMwFoqncOArp3757j9/tl+PDheUt3L1iwwLZ582bz+bQXCoUwbdq02KVLl67auXPnip07d64YP378hu++++60wxwBYMiQIXvGjBkTHwqFBACWLVtmWbFiRd48tyVLltiSk5PznRdXknEVRyoUJqPWsl2jqhE5zpeO+OLXFT6PL/ixUkrpnYWIqLCFvbmfu1bNbuxIuSTiltymIyxJKTb3+gVtAHygd5aSJrFSUvBsKy8WtL0zPa5pGqZOnbrxvvvuqzJixIhEi8WikpOTfe++++72c2l//vz50QkJCXm9oZ999tmmhIQE//ELelx55ZU5/fv3r7l161bT22+/Hd+iRQvXzTfffMIqkJUqVQpeeeWVBz/99NMEAMjOzjY8+OCDVbOzsw0Gg0FVr17dN2bMmK0Fe/X6E96LUWGIi7H/PuqhLpde1y5F7yh0HgLBECr0GuHN8fgbKKU26Z2HiKiwiUi8GM3bkx8cb9FMZ1xIjkoo38412Pvd8xtC3pw6emfR27Jly7akpaXt1zsHXZhly5bFpaWlVT/5OIc4UqEIBEP161eNuDmYdNTvS7bCaNA2sjgjotJKKbVPjOaV3s2L9Y5C58lUsTrCAU81ETmvYXREkYIFGl0wEbG4fcH4OpXPOEyYSrAfF2z0Z7t94/TOQURUlMLe3M9cGX9wQ7QIpZmsMDhjvQAa6J2FqCixQKPCUCehvMNjNp12JVQq4X7+d6M3FFaz9M5BRFTEJnk2/mtQwYjbt5aOMifUAligUSnHAo0KQ2rD6nGczBih9h92Y/u+HDOA//TOQkRUlJRSmWI0r/VsXap3FDpP5vgaDmiG+nrnICpKLNDogmmapDapncBVsSLUnOXb4LSa/lNKnXHFJiKi0iDsc431rP/Hp3cOOj+mCpU1zWxvoncOoqLEAo0uWDmHpWXD6vEc3xihZvy32XcwxztZ7xxERMVCqTnerctYoEUoY2wyoMJcMppKNRZodMHCYZXKFRwj1y//bvIrgPPPiKisWBzM3m8Je3P1zkHnwVQ+CeGAN1lEeA97nOTEuDQRaVZYX8mJcWmnu9bu3bsNKSkpqSkpKalxcXFpFStWbHzs+6effjqhRo0aDVJSUlIbNmxY/7333qsAAOPHj4+pX79+ar169VJr1arV4I033og7ud3p06dHiUizcePGxRw71rFjx9rTp0+POtc2SgtuVE0XRESMRoNWOaUKC7RIlHkgF/sOuw0AlumdhYioOCilAgZb9ArvztXN7bVa6B2HCkiz2KGZbIGwLzcZwDa985QUO/ccMKrnogutPXnhwGlrhMTExNCaNWsyAOCRRx5JcjqdoaFDh+55/fXX46dOnVpu0aJFq2NjY8NZWVna2LFjy/t8PnnooYeqzZ8/f3WtWrUCHo9H1q1bl+9WCQkJCYHXXnutUp8+fU7YkLogbZQG/PSBLlSN8lFWn91q0jsHnYfZy7bCbjH9rZQK652FiKi4hP2eX3zbV3LebYQylq8UAFBP7xx0orfffjtx9OjRW2NjY8MAEBsbG37ggQcOHDp0SAsGg5KQkBAEAJvNptLS0vIdZly/fn13VFRUaNKkSSdUmwVpozRggUYXKjW1aoWQ3iHo/Pzy72ZPVo53it45iIiKVTg4x7N5MfdDi1DmitXNYIFWomRlZWkul8uQmprqP/mxhISEUKdOnQ5VrVq1cffu3Wt8+OGHsaHQ6W8dhwwZkvnKK69UupA2Ih0LNLogAtRvUjvRrncOOj+/LtocAjBb7xxERMXsn8D+7TYVPOVekiKAKa6aTUzWxnrnoHP37bffbv3ll1/WNW/e3DVy5MjE3r17Vz/duVdeeWUuAMyYMcN5vm1EOs5BowsS7bA0qJccy79HEWjL7kPIdvsUgAy9sxARFSelVK7BFrXJl7munrVKQ73jUAGZYitDjCYWaCVIbGxs2G63hzMyMsz59aIBQMuWLT0tW7b03H333Vm1a9duBGDL6dobPHhw5ksvvVTJaDSesM9uQdqIZOxBowtiNGi1q1YsvEmpVHxmL90Gq8n4p1KKm4wTUZmjgoGZvu2rOP82Ahljk6GCgVp656AT/e9//8scMGBAtaysLA0ADh8+rL333nsVDh8+rB1biREAFixYYEtKSjpj93WvXr2yDx8+bFizZo3tWFsFbSOSseeDLkgwFE5mgRaZfvlvk+tgrneq3jmIiPSggr5Zns2L+8a0uYH/iEUYY0xFqKA/VkTMSqlSe5NeEJUTKgTPtPLi+bRX0Oc8/vjj+3Jzc7WmTZummkwmZTQa1QMPPLA7HA7jjTfeSLj//vurWa3WsN1uD3/66aebAWDs2LEx//77r+Odd97ZdXJ7TzzxROYtt9xSGwDO1EZpJPzwnM6XiIjJqHn3f/+QOdph0TsOFYBSCnHXjnBn5XjTlFIb9M5DRFTcRCRejOYdVR7+ziyaQe84VEDbR97kCntyGiiltuqdRQ/Lli3bkpaWtl/vHHRhli1bFpeWllb95OMc4kgXopxB08DiLPLsznLB7QuGAWzUOwsRkR6UUvtgMO4L7CuT9/cRz+CIDQJI1jsHUVFggUYXompieYdX7xBUcBlb98NhMW7g/DMiKtOU+sO7Y5XeKeg8GGMqagCq6J2DqCiwQKMLUbVaQjRv8CNQxrb98IfCS/XOQUSkJ+X3/ObbtiJX7xxUcMZyiVawB41KKRZodCGq1k4qb9Y7BBXc8k37vDlu/2K9cxAR6Wy1f//W0rvbbSlmjK5oEpOlpt45iIrCKau9VK1adZbT6ayqRxgqPLm5udu2bdt2aVFew2w01KhZqZytKK9BRWPJhj0+cP8zIqJ1wcN7bUopiIjeWagADFFxEKO5tt45iIrCKQWa0+msmpGRwb0lIlxqamqRX8NpM6Vwif3ItH5nlhnAar1zEBHpSSl1UDNZfKHcLLMxqoLecagADFFxgFKcg0alEoc40oWoxgIt8hzI9sAXCAFApt5ZiIj0JkbLlmDWTr1jUAEZoytAhYIJeucoKZKTEtNEpFlhfSUnJaad7Zoi0uyuu+7Kmwf47LPPJjzyyCNJAPDII48kVaxYsXFKSkrqsa/9+/cbcnJytKuvvrpG3bp1U+vUqdOgWbNm9datW2c+dk5cXFza8c/zer1it9ubnHzt07U/ffr0qI4dO9YGgJEjR1bQNK3ZggUL8kZ71alTp8HatWvNAFC5cuVGdevWTa1bt25qrVq1Gjz44INJbrc73670ypUrN+rSpUteB9bnn39e/tprr60OANu3bzd27Nixdr169VJr1arVoH379hfcs8uNqum8+QOhJBZokWf1tv1wWE1bvP4gF3ghojJPqfDKQNaORtZqjfWOQgVgcMRCBf0xImJUShV4U+XSZmfmHqOa+WShtSedhp21RjCbzeqnn34qn5mZubtSpUqn/D8YMGDAnqFDh+45/tjgwYMTK1asGJg6depmAFi2bJmlSpUqgTVr1mQARwovp9MZOvl5+cmv/ZMlJCT4hw4dWunHH3/clN/jc+bMWVepUqXg4cOHtVtuuaXaLbfcUu2HH37Ykt+5K1eutC9atMjarFmzE1Ywf+KJJypfeuml2c8888xeADi+IDxfZ+1BExEMGjQo7/vhw4fj+eefBwA8//zzqFy5MtLT0/O+Dh06BLfbjZtvvhmNGjVCw4YNcckll2Dr1q155yQmJp7wPL/fD6fTecq1T9f+H3/8gW7dugEAvvjiC2iahuXLl+c9r2HDhtiyZQsAoHr16mjUqBEaNWqE1NRUPP300/B6818Zvnr16rj22mvzvv/+++9x2223AQD27NmDbt26IS0tDampqejatWu+bdx+++2oWLEiGjZseMLx7777Dg0aNICmafjvv/9O+/M+ljc9PR3NmzfPO/7EE0+gcePG6Nu3b96xr7/+Gu+8885p2ypKIiJuX7BcUoUoXa5P5y9j6wGEwmqZ3jmIiEoC5XMtCRzY7tc7BxWMGIzQzHYvgEp6ZymrDAaD6tu3775XXnnlnHsyMzMzTZUrVw4c+z4tLc1ns9mK7APjyy677PC6detsy5YtO+OmvTExMeExY8ZsnTlzZrk9e/bku3P9fffdt+eFF1445e/b7t27TVWqVMl7D2nVqpXnQnOftUCzWCz44YcfsH9//puVP/zww1i6dGneV7ly5TBixAgkJCRgxYoVWLlyJT799FMkJibmnTNgwIATnmc2n34hwPzaP1lycjJefvnl07Yxe/ZsrFixAgsXLsSmTZtwzz33nPbcRYsWISPj1LUTnn32WXTq1AnLli1DRkYGhg0blu/zb7vtNvzyyy+nHG/YsCF++OEHtGvX7rTXPj7v0qVL8wq5w4cPY/HixVi+fDnMZjNWrFgBj8eDzz//HAMHDjxre0UkxmwyBM2mfP8OUwm2fPNe/2GXb5HeOYiISoh1/r2bL/iGioqf5igXAJCkd46y7LHHHtv7ww8/xB44cOCUG8JRo0YlHBt+2KpVq7oAcPfdd+9/9913E9PT01MefPDBpBUrVpyxcDqT/No/maZpeOihh3bnV1idLDY2Nly5cmX/qlWrrPk93rdv36yVK1faV65ceULmgQMH7n3ggQeqt2rVqu4TTzyRuGXLFtP5vaLjcp/tBKPRiLvvvhtvv/32OTeamZmJypUr531fr149WCzn/fM/q27dumHVqlVYu3btGc9zOp0YNWoUJk+ejKysrHzPGTRoUL7FXmZmJpKT/3+7jcaN8x8K0a5dO8TGxp5yvH79+qhXr94Z852OpmkIBAJQSsHtdsNkMmH48OF44IEHYDJd8N+B8xVXzmHhJ44RaMmGPR5wBUciomPWBrJ28tPGCGSwRQNAeb1zlGWxsbHh66+//sCwYcMqnvzYgAED9qxZsyZjzZo1GQsWLFgHAG3atPFs3rx5xcMPP7w7KyvL2KZNm/qLFy/OtyA6m/zaz88999xzYPHixc41a9acdWsopU7fmWc0GvHggw/uHjp0aOLxx6+99trsDRs2rOjfv//+tWvX2po1a5a6a9euC5pGdk6LhAwcOBBjx47F4cOHT3ns7bffzht+2LFjRwBHhvm99tpraN26NZ5++mmsX7/+vAPm1/4pL0LT8Pjjj+OVV145a3vR0dGoUaPGaTP17t0bixcvxoYNG044PnDgQNxxxx3o2LEjXn75ZezatavgL+YciAg6d+6MZs2aYfTo0QCAqKgodO3aFU2aNEGlSpUQExODBQsWoEePHkWS4RzFxUbbuHdMBFqz7YAJXMGRiOiYTWH3YasKBs5+JpUomj1aA3Dqp+JUrAYPHrxn3LhxcS6X65zqipiYmHC/fv0Off3119t69uyZNWXKlJiizGcymXD//fefUlid7ODBg9quXbvMjRo1yn8uFIB77703a8GCBVHbtm07oYckISEhNGDAgKzJkydvbty4sevXX389de5WAZzTDzI6Ohp9+/bFyJEjT3ns+CGIs2fPBgCkp6dj06ZNeOyxx5CVlYUWLVpg9erzux/Mr/389OnTB//88w82b9581jbPVB0bDAY89thjePXVV0843qVLF2zatAl33XUX1qxZgyZNmmDfvn3n/kLO0bx587B48WL8/PPPeP/99/Hnn38CAB5//HEsXboUb775Jp555hkMHToUn3zyCXr37o2XXnop37ZEpLyITBGR8SLynogMFZH/iUhfEekmIm1EJEVEKopIQSv9+Irl7Bf4aqm4Zbt8yHH7TQC26p2FiKgkUEr5xWTdHzy0W+8oVEAGe4wJ7EHTXUJCQqh79+4Hx40bF3e2c3/99VfHvn37DADg9Xpl3bp11urVqxf5iKz777//wLx586KzsrLyvd89fPiw1r9//2qdOnU6FB8ff9oOCIvFou699949o0aNypt3N3Xq1KicnBwNOFLkbd261VKjRo0Lek3nfFP+v//9D02bNkX//v3P6Xyn04levXqhV69e0DQNP/30E+rXr3/eQc/GaDRi0KBBeO211854Xk5ODrZs2YK6dfMdqgoAuPXWW/Hqq6+estBHbGws+vTpgz59+qBbt274888/T1hUpDAcGxpasWJF9OzZEwsXLjxh3tqSJUuglEK9evUwePBgzJgxA/3798f69etRp06dk5s7DGAkgAQc+YQpFkB1AM2O+/7YV3kRcQHIOsPXgaP//RtAXGJ5B1cBjTBrth+A02belpXjCeudhYiopBCDYV0ga0eiKY7bakUSzR5jAXvQAACVKyUEz2XlxYK0V5DzhwwZsnvMmDHxxx8bNWpUwoQJE/I2GJwyZcqGdevWWe+///5qABAOh+Xyyy8/3K9fv4Nnatvr9WoJCQl5c4vuvffePadr/3RtWK1Wdffdd+995plnTvglb9++fV2llITDYXTt2vXQa6+9ljdELiUlJfXY6pLHe+ihh/a/9dZbeXPa/v33X/vDDz9c1WAwKKWU3Hrrrfvbt2/vPtNrOptz/h8ZGxuL3r1749NPP8Xtt99+xnP/+usvpKamonz58vD7/cjIyECHDh0uJOc5ue222/D6668jJycn38dzc3Nx3333oUePHihf/vQfuJhMJjz88MMYNmwYLr30UgDArFmzcNFFF8FutyMnJwcbN25E1apVCzW/y+VCOBxGVFQUXC4Xfv31Vzz77LMnnPPMM89g9OjRCAQCCIWOFPiapsHtPvXvgVIqDOD3c7m2iGgAonFq4RYLoAKAZACNj36vAaiQUN5x1rG8VLKs2X4AEKzSOwcRUUmiAr6lgawdbQHkuwcSlUwGa5SI0XLGYWtlxY5du4t9dWa3273k2J+rVKkS9Hg8ed+/9dZbu956661T5gPVq1fvwP3333/gdG3m95xwOJzvwmanad/frVu3HAB48MEHD+BI5wIA4Omnn9779NNP7z32/c6dO1ecLgcAHF+cHX+uzWZTe/fuzVs+/sUXX9zz4osvnnVbgIIo0EbVgwYNOmU1x+PniKWnp2PLli3YuHEj2rdvj0aNGqFJkyZo3rz5WXua3G43kpOT877eeuut07Z/OmazGQ8++CD27t17wvGOHTuiYcOGaNmyJapWrYqPPvoo77H09PR827rjjjsQDP7/hweLFi1C8+bN0bhxY7Ru3Rp33nknWrRoccrzbrrpJrRu3Rpr165FcnIyPv30UwDApEmTkJycjPnz5+Oqq65Cly5dAAC7du3KW7J/z549uOSSS5CWloaWLVviqquuwhVXXJHX9uTJk9G8eXMkJSWhXLlySE9PR6NGjeD1epGWdtb9BM9IKRVWSh1SSm1SSv2nlPpVKfWNUuoDpdSLSqmHlVL9lFLdlVKTjQatQlyMTbcVSuj87DqQC5c3cNqJtEREZZEK+lcF9m29oE+8qfhpVifEaOJm1VTqyMnzsVJTUzdkZGTUOs35FCFSU1M3ZmRkXPBO5qcT47B8+nL/9rff36NZUV2CisBD78/0j5y8aLBS6i29sxARlRQi0t1SpdFXiX1eLdLFCqhwudf/gwM/j5gTcmd30DtLcVu2bNmWtLS0/PfAooixbNmyuLS0tOonHy9QDxrRMUaDFl/OWXRbJ1DR2LE/1w9g71lPJCIqWw6GvTlFtlkuFQ3N6gQ4B41KIRZodF5EpEL5qPPatoJ0lJmVGwILNCKik2WFvbncCy3CaFYnVDjMVRyp1GGBRudFKVWunIMFWqTZc9AFsEAjIjpZVtjn4srEEUazRgHhYJTeOYgK2ylvRrm5udtSU1P1yEKFKDc3d1tRth8Kq+gYB4c4RpqsbI8JLNCIiE52UAV8FqUURLiQY6TQrE6oYMChdw6iwnZKgbZt27ZL9QhCkSWslNlq5oeNkSQcVsh2+60AOKmYiOg4SimfGIxBFfCaxWzTOw6dIzGaARU2ioh2dGuhMiu+Unza/t37C+3GLC4xLrgvc98Zl+4XkWZXX3111pQpUzYDQCAQQMWKFdPS09Nds2fPztuT7PLLL6+1b98+07Jly9YcO/bII48kff3113GxsbHBQCAgjz/+eOY999yTBQAtW7asN3z48O3/x959h0dRtW0Av8/M9vQEEkIIoSWEUELvvQkISBFQUBCpCoICL1UQEQUUFBAVRVG6SBdQERFEek0oIYQAIYX0nmzfOd8fCB8ICAlJZjd5fteV15fZ2Zl7Q9jMs3POc9q2basHgKtXr6p69uwZuHDhwrhZs2ZVAoDY2Fi1t7e3RaPRSLVq1dKPGDEifcmSJT73n/fuc4ODg+vOnz8/btasWSkAMHTo0MqNGzfOnzBhQvqBAwec3nnnHX+z2SyYzWbWp0+fzEe17y9pdIVNCkWSuFKtpOH6jiTXYIJCZBaTRXqm1e0JIaQ0YqIyXzLmqQQq0BwGYwxggg1cUgEwyp1HTmlJaYo6P9QpsuNdeu3SE2sErVYrXb16VZuXl8ecnZ35jh07XH18fCwP5EpLEy9duuSk0+lsERERqpCQkHvXIGPHjk2eN29e8sWLF9UtWrQIee211zLVavVjm/X0798/p3///hHAw0Xcnj17HjvU1dPT0/r11197T548OVWj0Txw/BEjRlTdtGnT9RYtWhisVivCw8PtYv4OzUEjhSJxrlRRgeZQsvNNUCpEWueHEEIegQlijmTMlTsGKShBtAGgORcy6dy5c/aWLVvcAWDTpk2e/fv3z7j/8fXr17t37tw5q2/fvhlr1659ZMfNunXrmjQajZSWllYsF5aenp7W1q1b537xxRde/34sIyNDUblyZQsAKBQKNGrUyC4KfSrQSKHYbFxBd9AcS06+GUpRyJM7ByGE2CUmZElGeot0NEwQJVCBJptXX301Y/PmzR56vZ5duXJF16JFi/z7H//pp588X3nllYxhw4ZlbN++/ZEF2pEjR3QBAQFGPz8/a3HlfPfddxM///zzClbrg6cYPXp0cq1atep06dKl+ieffFJOr9fbxSRUKtBIoUhcogLNweToTRAERh8PE0LIozCkSwYq0BwNExRUoMmoWbNmhvj4ePWqVas8O3funH3/Y3FxcYpbt25punbtmlevXj2TQqHgp0+fvjeEcOXKlT41atSo3b59++AZM2Yk3t3OGHtomOOjthVESEiIuUGDBnlff/31A0Xi4sWLE48fP36lc+fOOT/99JNX+/btg57lPEWFCjRSYIwxZrVxUaWgAs2RZOebIDCWI3cOQgixS5KUZqMhjo5HpDtocuvWrVvWe++95z906NAHhjeuXbvWMycnR/T396/r5+dXNyEhQb127dp7wwzHjh2bHB0dfXnNmjXX33zzzSp37155eHhY09PT782BS01NVXh4eDzz3bU5c+YkLV261JfzB2u92rVrm6ZNm5Z67Nixq5GRkdqkpCTZL3CpQCOFIQoMEEX68XEkOXozOHiW3DkIIcQecZslkYY4Oh4mKjkAldw5yrI33ngjbcqUKbebNm1quH/71q1bPXfs2HEtISHhYkJCwsWTJ09G7Ny586GFxYcMGZJdt27d/LtzxNq2bZu7bt06T0m605jzu+++82rTps0zf3rSoEEDY2BgoOGPP/5wu7vtxx9/dLt7nosXL2pEUeTlypWzPeu5nhV1cSSFoRZFwQb6+XEoOXoTbDaeKXcOQgixR9xqTpUMOTYAsn96Tp4eExUcdAcN5SqUsz5N58WCHO9p961evbrl3XfffWCN1atXr6oSEhJUHTt2vDcnLTg42Ozi4mL7888/H1q7bu7cuYmvvvpqtUmTJqVNmjQpbfTo0drg4OAQxhhCQ0Pzly9fnvy0eQ4fPqz74osvym/evPnWvx+bPXt2YqtWre4t+Lx+/Xqv6dOn+2s0GkmhUPBvv/32pkIh/+Ut+/dtPkKehDHmoVUrEvV7ppT5N0RH8tm2U5j9w99f5RnMb8qdhRBC7A1jbIJz/e6LvJ4bZxdttsnTuf3tG9mW9LhunPMTcmcpSeHh4TGhoaG0rqmDCw8PLxcaGlrl39tpjBopDLVSFMr0gpCOSGAMjD4ZJoSQxxGZQGP3HY6oBOgOGill6I2IFIZaqRCpQHMwSoUIQWD0S4wQQh5NAUG0ixbb5OkxBRVopPShAo0UhkopCjQ21sEoFQIExmgiNSGEPBrdQXNI7N7/EFJa0BsRIWWEQhDABCrQCCHkMegOmiPiEgAU2wLHhMiBCjRSGBarTaJfYg5GqRDAAKXcOQghxE7RHTRHJNkAQPa26IQUJXojIoVBBZoDUipEMEZrxRBCyKMxBQTqo+RouER30EjpQwUaKQyLVZLoZ8fBKEUBAA1xJISQRxIEJaMCzfHQHTQAgK9fhVDGWKOi+vL1qxD6pHPqdLoG9/95+fLlXkOHDq0MAJMmTao4Z84cHwDo379/FW9v73oGg4EBQGJiosLPz68ucGe9NI1G07BWrVoh1apVq123bt1ay5cv97p7zPuPc5efn1/dxMREBQAwxhqNGjWq0t3H5syZ4zNp0qSKj8rw/fffewBAbm6u4O7uXj8jI+OBa9nOnTtXX7Vqlcfy5cu9PDw8QoODg0OqVq1a+/333/d+1Ov/r9dls9nw2muv+QcGBtYOCgoKqVOnTq3IyMinvgaTfyU24ogsNhunAs3BKBUCALqDRgghj8QEFRj9anM0nOagAQCSbicrVt78uMiON7bq1CKtEURR5MuXLy83bdq01H8/5u/vb7py5UoEAERERKj69etXg3OOiRMnpj/puCqViv/yyy8eiYmJSb6+vk/1c+Di4iK1adMme8OGDR5vvfVWOgCkp6eLZ8+edd6xY8fN77//3qNXr16Za9eujU1KShJr1apVZ8iQIZk1atSwPO3r+vbbbz2TkpKUkZGRl0VRxPXr15Wurq5P3QGd3olIYVhsEg1xdDRKhQjQHDRCCHkkxgQlE+iyyOHQHTSHMGbMmJSvvvrKx2J5qMZ5QEhIiPnjjz+OW7lypc9/7vgPURT50KFDUz/66KOn2v+ul19+OWPLli2ed/+8YcMG9zZt2uS4uLg8UERVqFDBVrlyZVNcXNwjr58e97oSExOVPj4+FlG8c1e+evXqlvLlyz/1zym9E5HCsNgkTuNAHMydIY5UoBFCyCMxpqQ5aA6ISwxUoMnCZDIJwcHBIXe/FixYUPFx+wYEBJibNGmS9+WXX3o9bp+7WrZsqb9586bmaXP873//S9m+fbtnenr6U/8D7tevX87ly5d1SUlJIgBs2bLF8+WXX874937Xrl1TmUwmoVmzZoZHHedxr+vVV1/N+OOPP9yDg4NDRo0aVeno0aPap80GUIFGCsdik7jAOS2F5kiUCgHgnAo0Qgh5FMaUNMTR8dAQR/mo1WopMjIy4u7XjBkzbv/X/nPmzElcvnx5BUn675F+919fMsYeebF5/3ZPT09pwIAB6QsXLnzkXLFH0Wg0vEuXLlnr1q3zSExMVEREROj69euXc/fx3bt3ewQFBYWEhITUGTlyZIpOp3vsRe+jXlf16tUt0dHRl+bNmxcvCAJ69OhRc9euXS5Pm4/eiUiBcc4lxsBtEhVojkSpEMHpDhohhDwaYwpqEuKAJBvdQXMQdevWNYWEhOjXrFnj8V/7HT9+XFetWjUDAHh5eVkzMzMfmA+Xn58vlitX7oG/8xkzZiRv3LixXH5+/lPXNoMHD87YunWr57p16zy6du2apVar713Y9urVKzMqKiriwIEDkR988EGl2NjYx87Je9zr0mq1fODAgTlff/11/MSJExO3b9/u/rTZqEAjhSIwZrNY6f3QkShFAZxTgUYIIY9Gd9AcEeecge6gOYz33nsv8YsvvqjwuMevXr2qmj59eqUxY8akAECnTp3y9u3b55aZmSkAwJo1a9yDg4P1CsWD9ZKPj4+tV69emRs3biz3tFmef/753JiYGM23335bfvDgwQ8NbwSAtm3b6vv165e+aNGi/5zj9u/XdeTIEV1MTIwSuNPR8eLFi9qAgADz02ajLo6kUASB2SxWSaFVy52EPC2lQgAHp3/zhBDyCIwJPoLGWe4YpKBsVgbAJHcMuVWo6GMtys6LFSr6FEvR27hxY2Pt2rX1ly9f1t3dFhcXp65Vq1aIyWRiTk5O0tixY1MmTJiQDgDNmjUzjBo1KqV58+bBjDF4eXlZVq9eHfOoY8+aNStpzZo15R937nfeeSdg+vTp/gDg6+trDgsLi3z++ecz9+zZ49GjR4/cxz3vvffeS2rcuHHI/PnzE8eOHes/bty41LZt2+r/63UlJSUpxowZE2A2mwUAqF+/fv706dNTnvb7xGgeESkMjUqRn/DjeJ2Xa4HmPBIZRcVnoPGbP6Tk6E0F6nRECCFlgah1jSjff3YtTaUQuaOQAohd3M/MbWZvznm23FlKUnh4eExoaGia3DnIswkPDy8XGhpa5d/b6V4+KRRRECwG03+3SiX2paKXMwxmiydjjJZIIISQf+E2a3nR2fPJOxK7wbkEbrMoAeTJnYWQokQFGikUpULIzcor8yMKHIqzVgWlQrQBoCsQQgi5D2OMcavJXXRylzsKKQBuNgKCaOac06R4UqpQgUYKRRRYdla+Ue4YpIB83J1MACrJnYMQQuyMOxMVkqB86qWXiB2QTHowUfHI9akIcWRUoJFCYYxlZeZSgeZo/Mu7cFCBRggh/+YraFxoWIiDkcx6QBDz5c5BSFGjAo0UCuc8jYY4Op5qvu5KUIFGCCH/5is6e/z36rnE7nCTHowJj+2+R4ijogKNFIrFKqVl5tEdNEdT1dddKwrMX+4chBBiZyqILuXomsjBSGY9wFiO3DkIKWr0ZkQKJd9kScrMM9IaDQ7Gv7wLc9GpasqdgxBC7IyvwrU8TUBzMJJJD6Bstdd/HL/y5UMZY42K6suvfPnQJ51TFMVGwcHBIYGBgbU7duxYIy0tTQTuLDat0WgaBgcHh9z9WrFihRcA+Pn51U1MTHxgvbbly5d7DR06tPL924KDg0N69uxZ7f5t/fv3r+Lt7V3PYDAwAEhMTFT4+fnVvfv4hQsX1O3atasREBBQJyQkpFaPHj2qxcXFKfbs2ePi4uJS//48O3fudPn362natGnNOnXq1Lr758OHD+uaNm1aEwByc3OF3r17Vw0KCgoJDAys3ahRo5rZ2dnFVkfRorWkUCSJZ6ZnGywAVHJnIU+vUjlXiIJQRe4chBBiT5hC5S+6lFPKnYMUDDfrAc4z5c5hD26npSkiagYX2fFCrkY+sUZQq9VSZGRkBAD069evyieffFJ+0aJFSQDg7+9vuvtYQZ07d04jSRJOnTrlnJOTI7i6ut4bfiyKIl++fHm5adOmpd7/HL1ez3r16hW4YMGCuMGDB2cDwJ49e1ySkpIUANC4ceO8gwcPRj/p3Onp6YqffvrJdeDAgQ/cmf3oo4+8vb29LT///PNNAAgPD1erVKpiu1FBd9BIYWWm5ehpITQHU6m8C6w2qaLcOQghxJ4whaoKrYHmeCSTAdxmzZA7BwGaN2+en5CQUCQf2q9du9Zz4MCB6W3bts3ZuHGj+/2PjRkzJuWrr77ysVgevAT95ptvPBs2bJh3tzgDgJ49e+Y2adKkQPNxxo8fn7xo0SLff29PTExU+vn53TtpaGioSavVUoFG7E5WWraB1h1xMJXKuUBvspSjxaoJIeQ+jFUSnTzkTkEKSDLmcm4xpcido6yzWq04ePCgS58+fbLubouLi1PfP6Twt99+c37a4+3cudNz2LBhmYMHD8746aefHvjkJCAgwNykSZO8L7/80uv+7ZcuXdI2bNhQ/7hjnjlzxvn+PJcvX1Y/ar82bdrkKZVKvnv37geGQI4ePTrt888/r1C/fv3gCRMmVLx48eIjn19UqEAjhZWZkUtz0ByNq5Mawp3azE3uLIQQYi+4ZPOhAs3xWHPTjABPkjtHWWUymYTg4OCQ8uXLh6ampir79Olzb1jg3SGOd7+6deuW9zTHPHz4sM7T09MaGBho7t27d87ly5d1ycnJ4v37zJkzJ3H58uUVJOnpG682btw47/48tWvXfmwr8pkzZyZ+9NFHD9xFa9mypeHmzZsX33nnnaSMjAxFy5Yta507d67Y5q1SgUYKKyszz0h3YRyQj4eTEdRqnxBCAACMMYFbTOUVruXkjkIKyJaTagFABZpM7s5Bi42Nvcg5x8KFC72f9Zjr1q3zvHHjhsbPz69uQEBA3fz8fHH9+vUPfHpSt25dU0hIiH7NmjX3tteuXdt47tw53bOeHwB69+6dazQahSNHjjjdv93NzU0aNmxY1vr162P79u2bsWvXrmL7sJsKNFJYGVl5RvHJuxF7U6mcCwdArfYJIeSOqoLaySKonZ68J7Er1rx0DiBR7hxlnYuLi7R8+fLYL7/88qG5YQVhs9mwe/duz7CwsMsJCQkXExISLm7atCl6y5YtD00Qfe+99xK/+OKLCnf/PGrUqPSzZ886//jjj/eKpl9//dX59OnThbrLNX369MTPP//83vF///13p9TUVBEAjEYji4qK0lSpUsVcmGM/DeriSAorKTvfpLXZJIgi1fmOpKqvu+JYRAIVaIQQckc9VfkqNKfaAUn6bAXoDhoAoGK5ctan6bxYkOMVZP9WrVoZgoODDd98841n586d8+7OQbv7+CuvvJL27rvvpgBAaGhoyN2p8L169cqoV6+eAQB+++03Zx8fH3OVKlXuVXndu3fPHT58eLVbt2490GW1cePGxtq1a+svX76sAwBnZ2e+a9eu6AkTJvhPmzbNX6FQ8Fq1ahm++uqr2OTkZOXdOWh3nz9t2rTE4cOHZ7Zr167GmjVrbt1/TgAYNGhQ9rx58+59D6KiojTjx48PAABJkljnzp2zhw0bVmwdRBnnNI2IFI5Oo8y5vmasi6/XU8/7JHZgwabj/IP1R1foTZYJcmchhBC5MUGc59qs/0yPdsNoVIgD4Zwj9pMXbOCSM+e8QJ36SoPw8PCY0NDQNLlzkGcTHh5eLjQ0tMq/t9OtD1JoGqUiJT4tV+4YpIAaB1VgWrWirdw5CCHEHghqp5Yq76pUnDkYyZADCKKpLBZnpPSjAo0UmiCwuPjUnCfvSOxKo8AKyDOYgxlj9O+fEFLmcclaR+VdVe4YpIBs+ZlgCiWtgUZKJbpAI4Vmttqu0x00x+PpqoWHi9YCIEjuLIQQIifGmDO3WjwVHhXljkIKyJaXCcbEZLlzEFIcqEAjhZarN0fHpuQUaBIpsQ9NavpyAI3lzkEIITKrq3D30TOBRjg6Glt+BgAeL3cOQooDFWjkWcRH384yyB2CFFzrOpWcdWpFS7lzEEKIzOqpKwQqn7wbsTe2/ExIFlOM3DkIKQ5UoJFnEX8rOfvpl3EndqNJUAWmUSlay52DEELkxFTaJirfwCJZ3JaULFtOmhk2S5zcOQgpDlSgkWcRn5CWS+NCHFDDO41Cghhj9PdHCCmzmKBoqipPDUIckSU9zgjgptw57EUlX99Qxlijovqq5Osb+qRziqLYKDg4OCQwMLB2x44da6SlpT1wTREcHBzSs2fPavdv69+/fxWtVtsgMzPzXg3y+uuv+zPGGiUmJioAIDY2VtGzZ89q/v7+dWrXrl2rXbt2NS5cuKAGgDNnzmiaN28eVKVKlToBAQF1/ve///lK0v/fK/jpp59c69SpU6t69eq1a9WqFTJq1KhKADBp0qSK3t7e9YKDg0PufqWlpYl79uxxYYw1+vTTT8vdPcaxY8e0jLFGc+bM8fn3a16+fLmXIAiNTp48qb27LTAwsPbVq1dVALB06VKvoKCgkKCgoJDAwMDa69evd3/S9/FRaKFq8iwS0nMMWkniEAQmdxZSAO7OGni5ai2JGfnBAC7LnYcQQkoaY4xBVAQqvavIHYUUgiUzEQCuy53DXiQkJSn4yi+L7Hhs7JtPrBHUarUUGRkZAQD9+vWr8sknn5RftGhREgCcO3dOI0kSTp065ZyTkyO4urreq6L8/f1NmzZtcn/zzTczbDYbjhw54uLt7W0BAEmS0Lt37xqDBw9O37Nnzw0AOH78uPb27dvKatWqmfv27Vtj2bJlsf369cvJzc0Vnn/++eqLFi0qP2PGjNTTp09rJk+eXPnnn3+ObtCggdFqtWLJkiXl75537NixyfPmzXuosUxgYKBh27ZtHpMmTUoDgHXr1nnWrFnzsVN4fHx8zPPmzfPdu3fvjfu3X79+XblkyRLfsLCwK15eXrbs7GzhbtFZUHQHjRQa59ygUoiGtGy93FFIITQLrggAjeTOQQghMgkQlBpJ1LrKnYMUEOcSbHnpOgA3nrgzKRHNmzfPT0hIUN3989q1az0HDhyY3rZt25yNGze6379vv379MrZu3eoJAHv37nVp0qRJnkKh4ACwZ88eF4VCwadOnZp6d/8WLVoYunXrlrdq1Sqvxo0b5/Xr1y8HAFxcXKSvvvoqdtmyZb4A8NFHH1WYPHlyYoMGDYwAoFAoMG3atFQ8gZ+fn9lkMglxcXEKSZLw559/unXq1Cn7cft36tQpOyoqShseHq6+f3tiYqLSyclJcnNzswGAm5ubFBwcbH7iN+8RqEAjz0SjUqTEpVKrfUfUuk4lZyeNkhqFEELKqvrK8lUscocgBWfLywATFHrOOV2A2AGr1YqDBw+69OnTJ+vutp07d3oOGzYsc/DgwRk//fST5/3716xZ05Senq5ITU0VN27c6Dl48OB769lduHBBGxoa+shP/i9fvqxp2LDhA4/Vrl3bpNfrhYyMDOHq1avaZs2aPfauwcqVK33uDm9s1qzZA0sN9enTJ3PdunUef/zxh1PdunX1arWaP+44giBg4sSJSe+//77v/dubN2+uL1eunMXf37/uiy++WGXjxo1ujzvGk1CBRp6JwHA9+nam3DFIITQKqgC1Umwjdw5CCJEDU6g7aqrUd5E7Byk4a1YSmEJFDUJkZjKZhODg4JDy5cuHpqamKvv06ZMDAIcPH9Z5enpaAwMDzb179865fPmyLjk5+YH5ab169cpcvXq157lz55y6deuWVxJ5x44dmxwZGRkRGRkZcfLkyaj7Hxs6dGjGjh07PNevX+91f8H4OGPGjEk/d+6cc2Rk5L27hgqFAocPH762cePG64GBgcbp06f7T5o0qVCLLFKBRp5Jjt589kpsGnVydEANa1RArt4cyBijuaiEkDKHiYoemsr16DrIAVkzbwOcR8qdo6y7OwctNjb2IuccCxcu9AbuzOG6ceOGxs/Pr25AQEDd/Px8cf369R73P3fo0KGZCxcurNiuXbscUfz/2q1u3bqG8PDwR3ZWDQkJMZ47d+6BxyIiIlQ6nU7y9PSUgoKCjCdPnixUV9bKlStblUolP3z4sGvv3r1znrS/UqnE+PHjk+bNm1fh/u2CIKBDhw76BQsWJK1fv/7Gnj173AuTh96YyDOx2KSIsOspNAnNAbk6qeHj4WQEUEvuLIQQUpIYY56S1eyv9g2UOwopBEtmok0y5V+UOwe5w8XFRVq+fHnsl19+6WM0Gtnu3bs9w8LCLickJFxMSEi4uGnTpugtW7Y8MMwxKCjIPHPmzIS33377gTlivXr1yjWbzWzx4sX3uiqePHlS+9tvvzmPHj06/fTp0y47d+50AYC8vDw2bty4ym+99VYSAMyYMSPp008/9b3b8dFms+Hjjz8uj6f0/vvvJ3zwwQfxCsXTfW49fvz49CNHjrhmZGQoACAmJkZ55MiRewXimTNndH5+foWag0afnJNnFXk5hu6gOapmtSoK8X9fbQ6AftERQsqStuoKNYxMVKqevCuxN5a0WD3Ao+XOYU/8KlSwPk3nxYIcryD7t2rVyhAcHGyYNWtWBR8fH3OVKv8/v7N79+65w4cPr3br1q0HFoX/3//+l/bv4wiCgJ9//vn6m2++6b9s2bIKarWaV6pUyfT555/HOTs78+3bt0ePHz++8ttvv62UJAkDBgxInzFjRgoANGvWzLBo0aK4l19+uZrBYBAYY+jSpcu9Zh8rV670+emnn7zu/nnXrl0P/Ax16dIl/1Gv7W6Rd3/jEgDQaDR89OjRKbNnz/YHALPZzKZMmVIpOTlZqVaruaenp2XVqlWxBfk+3sU4f+wcOEKeiDHmqlIIaYa9/1NSq33H8/1vFzD56z9/zcg19JA7CyGElBRBpfnKrcWg0W4tBtJIIgeUsGpMtjUj4TnO+Um5s8glPDw8JjQ09KEChziW8PDwcqGhoVX+vZ3emMgz4ZznKBVifnzaE4frEjv0XOOq0Jss7WgeGiGkLOFM7K72r0vXQA7KlpOmAa2BRkoxenMiz0ytFG9Exj6x4Q2xQxXLuaBSeRcrgKZyZyGEkJLAGPMWrKbKWVtmI+3b0ba0X5fBlBj15CcSu2Az5IJzGweQLncWQooLFWjkmVmsUnhkHL1POqq+rYK0KoX4vNw5CCGkhHRpXK9Z3vrPd2H8oNFiPaXJmv3TLKR+/jJPWTPBlnl4Haw5NHLMXlnSbkFQamI4zdEhpRgNayLPLNdgDrt4M9UIQCN3FlJwzzerrvzu1wv9AcySOwshhBQ3J51zv7bNO7tU9KmE3l0HoHfXAQpJkhB14wo7FXZMOHzygC161XZRrXWWbB6VmKZmG+ZcpyMEFf2KsweW1BhwSTotdw5CihMVaKQoRIbfSDGBCjSH1DKkEoxmaxXGWHnOeeqTn0EIIY6JMSaoVerOzRq0emC7IAgIrlEbwTVqs6EvjhJNJiPCr5wTjp/9Wzp6eg9POvitoHZ2t9m8A0Xnup2gqdYYgkCDkORgSoo2cLO+zDYHIWUDFWikKEReS8hQPnk3Ym+u3ErDZ9tPQ1JACTNeBfCp3JkIIaQY1XdxdhMq+lT6z53Uag2a1m+JpvVbChNHTENmdgbOXjwpHj11yHby9+VirtkEwcXLJlSqJ7o07AFV+Solk57AnBhlBnBB7hyEFCf6+IcUhfh8g0WRnW+UOwd5AkmSsPVwJDpP28R1/ZdItd/4Dptir9u0DZ0FQSd0ljsfIYQUJ6VS9WKn1t3UBX2eh5snOrfujvcmLRL3rj2CHz7bhjf6vSbW4pm2jPVTkLpiME9Z846UdfRHWPOziiE5AQDOJVgyb+tABdpDfH0qhjLGGhXVl69PxdAnnVMUxUbBwcEhNWvWDAkJCam1f/9+p/sfnzdvnrdarW6Ynp4u3t22Z88eF8ZYo40bN7rd3dahQ4cae/bscQGApk2b1jx8+LAOACIjI1UBAQF1tm3b5rpnzx4XFxeX+sHBwSFBQUEhLVu2DEpISFAAwPLly708PDxCg4ODQ+5+nT17VnP16lWVRqNpeP/2FStWeAHA0qVLvYKCgkKCgoJCAgMDa69fv979369v+fLlXoIgNDp58qT27rbAwMDaV69eVT3tMQqL7qCRZ8Y5lzxdtDcv3kyt2bqOv9xxyL9k5RmxfMcZbDwcYYtOyhKZknGXRq6S9+iKolNNJwhKQbTmWJF9IrsDY0zNOTfJnZkQQooaY4zptE5DO7Xu/kwjPhhj8K8YAP+KAejX42XRarMiMvoyO3X+KD988oB088RmQaNztVk9/QVdrXbMKaQdBAWth10UrFlJYIIiW7Jasp+8d9mSlJKoWDHmQJEdb/zXnZ5YI6jVaikyMjICALZt2+Y6c+bMSl26dLl69/GtW7d61qlTJ3/9+vXuEydOvNdNzsfHx7Jo0SLfwYMHP/bv8fr168pu3boFffTRR3H9+/fP2bNnj0vjxo3zDh48GA0A48aN81u8eLH3Z599dhsAevXqlbl27doHFoW+evWqyt/f33Q34/3HXrJkiW9YWNgVLy8vW3Z2tpCYmPjI1+vj42OeN2+e7969e28U9hiFQQUaKRIWm+3omagkKtDsRFh0Mj7bdhp7w27YMrIMotpXLbk2cxWqNqgGdUU1Y4yJ9++vcFVAXVFtNsYaOwL4VabYhBBSnGorFUqPkMC6RXpQhahAnZqhqFMzVHj9pTehN+Qj7PJZ8fjZw7ajZ7YISX98xVTOnjZeIUh0rtcV6sr1aP5aIVlSYsAUysty5yAPy87OFt3c3Kx3/3z58mW1Xq8Xly1bduujjz7yvb9Aq1Wrlt5isbAdO3a49u3b96GFdOPj45XDhw+v+t577yUMGTLkoSJOkiTk5uaKNWrUKNTQrcTERKWTk5Pk5uZmAwA3NzfJzc3N/Kh9O3XqlH3y5EmX8PBwdWhoqKkwxygMKtBIkcgzWI4euRQ/6O1+TZyevDcpajabhE0HI/DNr2HS6RvJMJmtgnOIs82tn6dYs54zFM6KJ14NuLdwd0lJSXkJVKARQkohpUI5qEvb5xWMsWI9j07rhJaN26Jl47bi5DHvIi0jFWcvnBD/PvWn7fSeRWKuzcaZSzlJrFxfdG7YAyrP/54PR/6fOeWGJJn0R+XOQe4wmUxCcHBwiMlkYmlpacpffvnl3oKCa9eu9ejbt29Gt27d8kaNGqWJi4tT+Pv73yvgZs2alThnzhy/RxVob7zxRtUZM2YkDB8+PPP+7WfOnHEODg4OycrKUmi1WtvSpUvj7z62e/duj+DgYOf79r0CAHFxcerg4OCQu9uXLl0a27lz57xy5cpZ/P3967Zq1Sq3X79+mY+7mycIAiZOnJj0/vvv+27fvj3m7vbmzZvrn/YYhUEFGikqZ09G3pbkDlGWpGTmY9mOM9h8NNJ2MylbFHUCd2nsyit09xOdAp3AFA/eJXsSl4YuLHlH8guMMYFzTn+XhJBSRaVSD+3cpnuJjzUs51kez7Xvhefa9xI554iJv85OnT8mHD75py3ihwmiUq2VJNcKUAe2EFzqd4OgcX7yQcso0+2reZBsYXLnIHfcP8Txjz/+cBo+fHjVqKioy4IgYPv27V7bt2+PFkURPXr0yFy3bp3HzJkz73WK7t69e96cOXOwb9++h37gW7VqlbN582avcePGpbu4uNy7Hrl/iOOsWbMqjB8/vtLGjRtjgUcPcQSARw1xBIDDhw9f++uvv3S///676/Tp0/3PnDnj9Omnn95+1OscM2ZM+uLFi30jIyPvvX8oFIoCHaOgqEAjRSUiOSNfk5NvgqtTgedfk6d0PCIey3ecxW8Xbtqyc0yixl9jc23pKlSvXx3qCmoGoEBF2f3UPmooXBWCJc3SHMCxoktNCCHyYozVcnV2K1c76Il9D4o7B6r610BV/xpsUO+hotVqweWoC8KJ80f43yf/lOKObhA0Tm42m2eA4FSnA9MGt4Yg0KXaXebUmwKoQYhd6ty5c35mZqYiMTFRkZCQoLx165a6W7duQQBgsVhYpUqVzPcXaAAwY8aMxPnz5/sqFIoHFh2fPn160vfff+/Vq1evavv3749WKh+eNtq/f/+sAQMGVC9sXkEQ0KFDB32HDh303bt3zxk5cmSVxxVXSqUS48ePT5o3b16Fwh6joOhfPSkSnHOLl6s2+nx0cq12oZXljlNqmM1WrP3jEr77/YJ0LiYFVqskONd1trm9VF70re0M0UksdEH2KB5tPXRpv6SNBhVohJBSRKFQDurcprtob3O/FAolQkMaITSkERszZCLLy8/F+UunxaNn/rIdP7pWSN73OVM6e1q5by2FS/1u0FQKefJBSynJpIdkyFMBiJY7C3nY+fPnNZIkwcfHx7pgwQKfyZMn316wYEHS3cf9/PzqRkVFPXAHu1+/fjlz586tmJqa+lAF9t1338W98MILVQcNGlRl69atMf9+/ODBg84BAQGFamoWExOjjI+PV7Zu3VoPAGfOnNH5+fn95/yx8ePHpwcFBVXIz88XC3uMgqACjRQZk8X295moRCrQnlF8ag6W7TiNLceibHGpOaLoouCuTVzh18df0FXXgQkFG7pYEB5tPMTU3akDGGNvcs71xXUeQggpSWqVelin1j3sfniHs5ML2jTriDbNOooAkJR6G2cvnFQcPnnAdm77+2IOGGcu5SRF1UaiS4MeULj5yB25xJiTr0NQaa7bDLk2ubPYowrevtan6bxYkOM9aZ+7c9AAgHOOr776KkahUGDnzp2eu3fvvnb/vt27d89cs2aNZ4sWLfLv3z5t2rTEV155pca/jy0IArZs2RLTqVOnGm+88UalXr16Zd+dg8Y5h4uLi2316tUxd/f/9xy0zz///FblypUt/56D9sorr6QNHDgwa8qUKZWSk5OVarWae3p6WlatWhULAB9//HF5AJg6deoDd/s0Gg0fPXp0yuzZs/0BwGw2s8cdoygwzvmT9yLkKTDGXuvbKujz7XP70QD6AjoUHovlO8/wA5dvSbm5ZlFbRWtzbeYquNZ3ZaryJTtl4ubCm7n5kfnjOOfrSvTEhBBSDBhjwc5OLud+WXtUKxbtoIMSJUkSrt+Kwqmwo/zwyT+lq9GXRbXWSbK5+zFNUCvmXK8zBJVO7pjFJvv4Tzz72OYvJIvxLbmz2IPw8PCY0NDQNLlzkGcTHh5eLjQ0tMq/t9MdNFKUzpyMLJKht6We0WzFt7+G4/v9F6WLcanMJnHmEuoiub/iI/qFOEHUyncV4dnJ08UQa5gIgAo0QojDU6vUo57v2Fd05OIMuHNHIbBqMAKrBrMhfUeIJrMJl66GCSfOHZH+Pvk7T/zre0Hj5G6zla8mONXpyLSBLUpVO3/jrfBcbjUdljsHISWBCjRSlCJTs/WqrDwj3J01cmexOzcTs/DptlPYfuqaLTEtT1R6KCXXpq7wHxTAtFW0xTp0sSBcGrgA36E2Y6w65/y63HkIIaSwGGMKtUozolfX/qVupWi1So1GdZuhUd1mwrhhk5GTm4WzF0+KR8/8ZTtx8Bsh5ZfPmMLFy4ZKtUWX0O5Q+wbKHbnQOOcw3Y5SATgudxZCSgIVaKTIcM6tXq7aqHPXkup0bFBF7jiykyQJ+87cxIqfz/LDkfE8P98i6GrobG5d3cSg0IpQeirt8qNNQSHAvbW7kPlX5igA0+XOQwghz6BbJV9/oar/Q1NcSh1XF3d0aPkcOrR8TgSAhKQ4nAk/Lv518k9b+OaZoiAqOHfxlpTVm4gu9btD4eIld+SnZs28DYDrOefxT9yZkFKACjRSpIxm65Ez15Jqd2xQpXhXArVTeXozvtpzDusOXrZdScgQuADm0sBF8hxeQaxcyxmCWrCLu2RP4tneU5V5OHM0Y2wW55wmZBNCHJKzk8tbLz4/xEXuHHLwq+APvwr+eOG5gaLNZkPUzSvs1PmjwuGTf9quf7NNVOtcJKu7H7TBbQXnOh0hKO23h4rpdiSYqDghdw5CSgoVaKRI6U3Wv/84FzNk6sDmZeYX4tW4dCzZego/n7luTcnIV6jKqyTXZq4s4NUqTFNZA8bsY+hiQWgqaaAqr1KYEkxdAfwqdx5CCCkoxpivWqVu16l1d7mjyE4URdSqUQe1atRhwwaMEY0mA8Ijzgknzh6WjpzeJSX9uUpQu7jbbN6BonPdLtBUbWhX89dMcZeNkjHvd7lzEFJSqEAjRe2vY5cTVJLEIQil8yaaJEnYdewavtx9jh+Nvs2NBqvgVNPJ5tbTTRFUzw9Kd/sculhQXp29nJO2JE0AFWiEEAekUChHdWrdnTvpqLHwv2nUWjRr0ArNGrQSJo6cgcysdJy5cEI8evov28l9S8VcswmCSzmb4F9PdGnQA6ryAbLmNcZeNIPmn5EyhAo0UqQ45wmuTuqMizdTfEOrl571WbLyjFix6yw2/BVhu5aYKTIlg0tDV8l7VEXRqaYTBJVjDF0sCLdmbixxY2IHxlh5znnqk59BCCH2gTEmajXat/r3GEwdq56Ch7sXurR9Hl3aPi9yzhF7O+bO/LUTB2wX108SFUq1xF0rQFWjqeBcvzsUOrcSyyaZ9LDmpGoAhJXYSR1QRV+/0MSk20V2Xe9boaL1dmJC+H/tc/36deXo0aMrR0dHayVJQufOnbO/+uqr+HPnzmni4uJUgwYNygaASZMmVXR2drbNmzcvuajylXZUoJHi8MdfF+JedfQCLSw6GUu3n8besBu29EyDqPZVS65NXYWqDapB7ad2yKGLBSHqRLg0cLHlnM55FcCncuchhJACeM6nnK86uEZtuXM4HMYYAvyqIsCvKvr3GCxabVZEXrsknDh/RPr75J9SzPHNgkbnarN5VhZ0Ie2YrlZbCIria5JpSoyCoNJE2Qy55mI7SSmQmHRbcXTn5SI7Xqs+tf+zRpAkCX369KkxcuTIlIkTJ163Wq0YPHhwwMSJE/1q165tOHPmjNPdAu1ZWa1WKBRlq2QpW6+WlIhcvfm3X09d7zOhb2OHmocmSRI2HbyCb34Nk07dSILJZBWcaznbXPt4iDXrVYbCRVEqhi4WhGcHT13ehby3GWNLOeeS3HkIIeRpODu5zHi5z3CH+h1krxSiAnWC66NOcH1h5MvjkW/IR/jlM+KxM4dtx05vFpL3f8lUzp42ybem6FzvOWgD6hXp+U0JVyRuNf9RpAclz2z37t0uarVamjhxYjoAKBQKrFy5Mq5KlSr1FAoF55wjODjYefLkyYkAcOXKFW3Tpk1r3r59WzV27Njkd999NwUAvvzyS8+vvvrKx2KxsIYNG+avXbv2lkKhgE6nazBkyJDUw4cPuy5fvjx2165dbvv27XMXRZG3b98+55tvvinVHT2pQCPF4a+/L8U7xDy0tCw9lu04jR+PRNpuJGWLglbgro1deYXn/ESnICcwRem+S/YkTsFOULgpPMxG8/MAdsudhxBCnoQxVs/FybVR13Y95Y5SKjlpndCycTu0bNxOBGYjNSMFZ8KPi0dOHbSe/vkjRa7EOXMpJ4kBDUTnBt2h8vR7pvMZb57L41bzoaJJT4rKxYsXtaGhofr7t3l6ekp+fn7mIUOGpEVFRWnWrl0bCwCTJk3SRkdHa44dO3Y1KytLrFWrVp3//e9/qZcvX1Zv3brV88yZM5FqtZq/8sorlVeuXOk1fvz4dIPBIDRr1ix/1apV8UlJSeKYMWOq3Lhx45IgCEhLSyv112ZUoJEi9888tMxLMakV6lXzljvOQ05eScCyHWfx24Wbtqxso6ippLG5tnAVqjeoDnUFNQNQ6v/hPy3GGHz6+zgnfJ+wgDG2h3PO5c5ECCH/xUnnPHtIv9dVKmWpW5vaLpX39Eb3Di+ge4cXFJxz3IyNZqfCjwmHTxywRfzwlqhSayXJzRfqwJaCS2hXCJqnb9rCrRaYkq5pAPxVfK+AlISuXbtmabVartVqrZ6enpb4+HjFb7/95nLp0iVdaGhoLQAwGo2Ct7e3FbjTefS1117LBAAvLy+bWq2WBg0aVKVnz55ZRTV00p5RgUaKB8cfh8JjX7GHAs1qlbBm/0V8t+8CP3crmVssNsG5jrPNdYCXWKGuC0QnkQqy/+Da2BWJmxKrSAapPYCDcuchhJDHYYxV1qg1Pfs8N4je12XAGEO1gEBUCwhkL/UeJlosZlyOuiCcPH+UHz55QIo/sk7QOLnZbF5VBKfaHZk2uCUE4fGXoqbbkRAUmps2a25Wyb0K8jTq1Klj2Llzp8f92zIyMoTExESVQqF46MNctVp9b5soirBarYxzzgYMGJD+xRdfJPx7f5VKJd2dd6ZUKhEWFnbl559/dt26davHV1995X3ixImoYnhZdqPMzakhJSPXYP7t19M3cuU6/+20XEz95k9UHf6VTf3CJ3hjzR88qpKRV5zgL9T6MgSV3woQ3Zu7Q3Si3+FPwgQGn34+OkErfCR3FkII+S8atXbqC10HCi7OrnJHIQCUShXq126MMa9MZBs+/1nY88NhzHpjjtipWmUJR3/gycsGIW3VaFva3s9gTIh86PnGmDCbZDXtkSE6eYLevXvnGo1GYcWKFV7AnUYeb775pv+AAQPSKlSoYMnLy3tijdGtW7ecPXv2eCQkJCgAIDk5WYyKinro1nd2draQkZEhDho0KHvlypVxkZGRuqJ/RfaF7qCR4vLXkYtxypKch3b4QiyW7TzD/7gUK+XmmkRtgNbm2tZVqFHfBypvFQNg3xPi7JhbCzeWtDmpHmOsCef8tNx5CCHk3xhjHiql+vWXXhhGYxvtlIuzK9o274S2zTuJAJCUchunw4+Lf5/603Zu6xwxlwmcu5SXlFUbiS4NekAffSofNss+uXM7At8KFa1P6rxY0OP91+OCIGDnzp3Ro0ePDvjkk098JUlCx44ds5cvX56Qk5MjLF682Dc4ODjkbpOQR2nUqJHx3XffTejUqVOQJElQKpV8+fLlsUFBQQ907MzKyhJ79uxZw2QyMQD44IMP4ormVdovRlNKSHFxdVInHl36SoW6VYtnmKPRbMXq38Kx+veL0oW4VGaTOHMJdbG5NnEVnWs7Q9TS3bGilL4/XUrenvyHTW97Tu4shBDyb0qlanaHFl1mzJ38iVbuLKTgJElCdMxVnAo7xg+fOCBF3YgQFUqVZDDku3DO9U8+QtkSHh4eExoamiZ3DvJswsPDy4WGhlb593a6g0aKDQMOHAqPHVKUBdqt5Cx8uu0Mtp24arudlicq3ZWSa1NX+A8MYNqqWjChbHddLE4ebT2E5O3JbRhjIZzzCLnzEELIXYwxjVqlmTL0xdFUnDkoQRAQVK0WgqrVYq/0GyH+deIPLFgx+wIVZ6QsogKNFJscvXnPrmPXer3Vp/EzTQbYd+YGVuw6yw9Fxkv5eWZRV11rc+viLgaG+kLlpaJ5lCVEUAso16OcKm1v2vsABsidhxBC7mKMDatds55QLSBQ7iikiJw4d8SUl5+7Se4chMiBCjRSnH4/cileYzRboVE9/Y+a3mjGyj1hWHPgoi0iIUPgjDOXBq6S5zAfsXKIMwS1QHfJZOLVyUtM3ZPakzFWlXN+U+48hBDCGNNo1NoPx7zy9tP3byd27+jpgxbO+W9y57BjkiRJTBAEmqvkoCRJYgCkRz1GBRopNpzzDE8X7dW/wmPrPtek2n/uGxWfjk+3nsauM9G25PR8UVVOKbk2c2MBr1RhmgANGKOhi/ZA1Inw6uQlZhzIeBfACLnzEEKIKCreqBtcX1OnZqjcUUgRiU+8hXx9nhXARbmz2LFLqampIeXLl8+mIs3xSJLEUlNT3QBcetTjVKCRYpVrMP/08/HooOeaVFPfv12SJPx8PBpf7j7Hj167zQ0Gi+AUpLO59nATg0L9oHRX0tBFO1WuWzll+v70wYyxdznnj+3ORAghxY0x5qRWa957c9hkJ7mzkKJz8vxRiKJiP6dOdo9ltVpHJiUlfZuUlFQHtGyWI5IAXLJarSMf9SAVaKRYWW3S7h1Ho6Z9MaGrOiffiM93nsOGvyJsUYkZAhSMuTZylcqP9BWdgp0gqGjooiNQuCrg0c6DZR3JWgDgNbnzEELKLlEQP67mX0MXWDVY7iikCB0+cSA3X5+3Q+4c9qxRo0YpAHrLnYMUD2qzT4oVY4yplWK2k5tKl5llFNUVVJJrUzfm2sCVqSupwRgtTeaIrHlWRE2JMkhGqTnn/ILceQghZQ9jzEshKOI0Gp3Gy7Mcf2fUTKFJaAu5Y5FnZLGY0XVwc7PZYvLjnFMbeVIm0S1RUqw459wi8GPWakqx5qc1UWN+oODd25tp/DVUnDkwhbMCPi/6qAWtsIrRXyQhRAYqhWZuk6AubP6QLayqR31h5oKJfPTUwdKVazRtyZGdu3QaapU6moozUpZRgUaKnWSSVlhSLDkKVxpRW5p4dvAURGexNoA+cmchhJQtjLEADj6iV5PXNQpBgRdbjsP8wT8xnVSejX93OCbPG2u7FX9D7pikEPYf3mvIN+R/L3cOQuREBRopCQeM8Ua1Nc8qdw5ShJjI4Pean5OgFr5ijGnkzkMIKTs0St3SjnVfVLjqPO9tUyk1GNZpBps7aANy00xs+KQBeP+zabbkVOpl5CisNisOHd/PJMm2Ve4shMiJCjRS7DjnBkEtHM27kCd3FFLEnGs7Qxeoc2YKNlnuLISQsoEx1k4hKrt2bfCy8lGPO2vd8Eb3BcLM/t8i+upN9vK45/HZqo9s2TlZJZyUFFTYpTNQiIpbnPMYubMQIicq0EiJsOXbNmSfzKYKrRTyfcXXCQJmMsZ85c5CCCndGGMKtVL7/aA2b+vUSu1/7uvl6otJLywX3u65HMdPHke/UZ3x3aYvJL0hv4TSkoL6/fBeo96Y/4PcOQiRGxVopKTszovIU0qmRy6YThyYuoIanu09FYJGWCJ3FkJI6SYI4lt+XtW961dt89TP8S9fAzP6rxJHdf4Ae/bt4n1GdMSWPeu5xWIuxqSkoGw2Gw4d+53bbLaf5M5CiNyoQCMlgnOeKiiFsNzwXLmjkGLg3cdbBYY+jLFGcmchhJROjDEfkSk+GNx2klNhmsfWrNQAcwatFQe2eBtrNn8r9R3Zif928GfYbLZiSEsKKjziLJjAEjjn1N2FlHlUoJESY9PbVmUezaRhjqWQqBNR4aUKGkErfEtt9wkhxUGj1C1rHdJTWcEj4JmO06hGB3ww+EexU+3BbNm3i6RBb3TnR04dBK0LK6/9f/9iMhj1P8idgxB7QAUaKUk78i/nK20G+rSyNPJo48EUbopAAAPlzkIIKV0YYy0EQez1fOPXVEV1zPZ1+2L+4C1CPb/2bN5n0/lr7/SXwi6fLarDkwKw2Wz48+hvEg1vJOQOKtBIieGcZzAVO5UbRsMcSyMmMPi97ufEVOwrxpiH3HkIIaUDY0ytVmo3DGw9QadR6Yr02IIgoFfT1/Hh4C2sgjZQmPLBWD5+1mu2azcji/Q85L9djAwDgETO+TWZoxBiF6hAIyVK0kvfZh6hYY6llVOQE9xbuWsFjbBS7iyEkNJBqVDPreZT26dR9Q7Fdg6FQoWX2r6DeS9vYlyvFcZMG4IZCyfY4hNji+2c5P/98fdek9FkXCt3DkLsBaMx16QkMcbcmIIlBy8LVotOotxxSDGwGW24Nu2a3pptHcg53yt3HkKI42KMNVArtUfnDFqjdXPyKrHzZuenY+3BhVJM6mWhS9vnbaMGTxDLeZYvsfOXJZIkocfQVvrcvJxGnHO6dUkI6A4aKWGc82ymYn/nnMuROwopJqJGRKWxlXRMxdYyxtzlzkMIcUyMMZVaqftpYKsJmpIszgDAzckLb/X8RJja52tcvHgZA8d2w5drlki5efS7q6hduhoGSZJSqTgj5P9RgUZKnKSXvss8kkkT0Uox51rOcG/h7iRohC/lzkIIcUxKUTU7oHzNik2DusjWGdbHwx//6/Ol+FaPxfjzrwO878hOWLftW8lkMsoVqdQ5cORXs9lsouGNhNyHhjiSEscYc2YKllZzaU21wlkhdxxSTGxGG65Nvaa35lgHcc73yJ2HEOI4GGP1VArNidmDftB6ONvP0MJLt05g6/HPbSabQRz7ykTes3M/plAo5Y7lsCRJQs9hbfTZuVlNOOcRcuchxF7QHTRS4jjneUzJ9mefyKZPB0oxUSPCf5y/jqnYOsaYt9x5CCGO4c7QRu2WF1uN19hTcQYAdQKaY+5LG8Tejcdg1YYVvP/orvzAkd8gSZLc0RzS+cunYbVZk6k4I+RBVKARWUgG6fP0P9Kpm2Mp51TTCV6dvHSCVthIC1gTQp6GSqFZUs2ndqUWNbvZ7XtGi5rPYf7gLUKrwBfYx1++Lw0Z34ufPH+UFrsuoJ2/bdbrDfrlcucgxN7QEEciC8aYyNQsudrMal7aAK3ccUgxkqwSomdH55uTzZO5jX8tdx5CiP1ijPVw0rhtmT3oe52zxk3uOE9FkiTsPPkNTlz7hQdUqsbfGTVTqB1UT+5Ydi8vPxe9XmtnMltMlTjnaXLnIcSe0B00IgvOuQ02fJ35V6ZJ7iykeAkKAZXfquzEFOxTxliQ3HkIIfaJMVZRqVBvGtV1rsMUZ8Cdxa77tRiL+YO3MhdUYBNmv4535o623YyLljuaXfvj71+4SqX6k4ozQh5GBRqRDbfyb7OOZnHJQmP3SztNRQ0qDKygETTCTsaYWu48hBD7whgT1Urd9s6hg7Q1fB3z7pNKocLQjtPZ3Jc2Qp9pYyMmD8R7S/5nS0q9LXc0u7R178a8vPzcz+XOQYg9ogKNyIZzfhMiLuaep477ZYFnJ0/BKdgpQFALq2k+GiHkfgpR9W4Fj8p1ujd8xeFbIjprXDG224fCrBe/R8z1ODZ4XE8s+Wa+LTM7Q+5oduPGrWtITEmwAvhd7iyE2CMq0IisJL20NP2PdKrQygDGGCqNraQTXcU+EDFO7jyEEPvAGGulEBTTRnaZ6yQIotxxioyniw/e7rVUmNR7BU6dOoUXR3fFtxs/l/IN+XJHk93P+7eaJS6t4pzb5M5CiD2iJiFEVowxLVOytMCFgTqVl0ruOKQEmJJNuP7edYNklJ7jnP8tdx5CiHwYYxWUCvXl1zvP9qwb0ELuOMUq6nYYNh/51JZnyhZHvDSO9+3+ElMpy97vPbPFjOeHtjbqDfl1AXQDcBXAAc45zXcg5B90B43IinNuYALblHk40yp3FlIy1D5q+I/z1zIV+5kx5i93HkKIPO6sd6bb26neQJfSXpwBQFDF+pg9cK34UstJWL91tdR3REfsPbCD22xl6ybSoWO/QxCEMM55NIAMAB8DuM4Ye5cx5idzPELsAt1BI7JjjDUSXcW/gpcGOzGBpiaVFal7Uq2pe1KvSUapEefcIHceQkjJ0qh0q6r61B78Zo8FOoGVvc+LD1/ahd/C1ko6nY69PXIGa920A8rC9NwRkwfmRl6/PJxzvg0A/pmT3AjASAADARwBsArAr5xzu/jwtnLlyn86OztXljuHvcjLy4uNjY3tKHeO0owKNCI7xhgTtMJV/zf8A13qucgdh5QQzjliP4815Efk/ywZpZc5vRkRUmaIgmKUm85z6cwB3+q0ame548hGkiT8em4dDkfs4D7lK/BJo2cJDeo0kTtWsbkZF40Rkwdlm8zG8pxzy78fZ4w5406RNhJAAIDvAXzHOb9ZwlEfEBISEh0REVFdzgz2JCQk5HpEREQNuXOUZmXvIytidzjnXDJIH6XuTc2TOwspOYwx+I/x1yrcFD2Zgk2UOw8hpGQwxtooFapl43t+UqaLM+DOGmrPNx6GD1/Zyvycawn/m/8mf3PmUFvUjStyRysW23/ZZOLgKx9VnAEA5zyPc76ac94SwHMAnAGcZoz9zhgbwBgre5P2SJlEBRqxFz8abhq4KZHWrS5LBLWAKlOqODEl+4gx1l7uPISQ4sUYq6JUqHeP7DJX6+NOU1DvUggKDGozER+8vJmJRhfhjRmvYNpHb9niE2/JHa3IGE0G/PLnLm42m756mv0555c4528DqATgBwBvAohjjC1mjAUXX1JC5EcFGrELnHMjOL5M+z3NKHcWUrJU5VWoPL6ylqnYTsZYgNx5CCHFgzHmoVZoD/Zq8rpzLf/GcsexSxqVDq93mc3mDFyPtNvZbOjEfvhw+bu21IwUuaM9swNHfoNCoTjFOS9Q1ck5N3LON3LOOwBoDcAK4BBj7DBj7FXGmLZYAv+H+Ph4vPDCCwgMDET16tUxceJEmM1mAEBYWBh++eWXe/vOnTsXixcvLtY8u3btQr169VC/fn00btwYR44ceeR+ZrMZo0ePRlBQEIKDg7Ft2zYAwOeff446deqgR48e917HkSNH8M477xRrbvJ4VKARu8Et/POso1mw6ctWRysCONd2hndfb2dBLexnjLnJnYcQUrQYYxq1Ure/Wc3nfDvU7V96FjsrJq46D4x//mNhat+vEXH5CgaN7Y4V338i5eRlyx2tUDjnWL/9u7y8/NxnqlQ459c459MB+ANYCuBlAPGMsRWMsdAiiPo0GdCvXz/06dMH165dQ1RUFPLy8jBr1iwADxdoz+ppunx26tQJ4eHhCAsLw+rVqzFy5MhH7vfhhx/C29sbUVFRiIiIQLt27QAAGzZswIULF9CyZUvs27cPnHN88MEHmD17dpG9DlIwVKARu8E5T2Ai2595JJPWQimDynUrJ7q1dKssaIQDjDGd3HkIIUWDMSaqldptNf0ahLzYapy6LHQqLCo+7pUwpc8X4lvPL8FfRw7xfiM7Y+2WbySjybEa3567eBJpGSlZAPYWxfE45xbO+XbOeQ8ADQCkAdjNGDvFGBvNGCu2jmN//vknNBoNhg8fDgAQRRGfffYZVq9ejZycHMyZMwebN29G/fr1sXnzZgBAREQE2rdvj2rVqmH58uX3jrV+/Xo0bdoU9evXx5gxY+4VY87Ozpg8eTJCQ0Nx/PhxTJ8+HSEhIahXrx6mTJnyUCZnZ+d7HUDz8/Mf2w109erVmDFjBoA78x/LlSsH4E7RabFYoNfroVQqsX79enTv3h2enp5F9F0jBaWQOwAh95MM0sK0X9I6enX2opb7ZQxjDBVfraiW8qWQ3Au5vzLGunDOzXLnIoQUHmOMqRSar3w9qrQf3vldbVlsp18UqngHY+aL34kRcaexZe8yvnHn9xjzygTeq8uLTKFQyh3viVZv/irPYNS/VxyLUXPOYwHMZYx9gDuNRUYCWMQY2wZgF4DC/h7hAA5zzh+YenH58mU0atTogR1dXV1RuXJlxMTEYN68eThz5gxWrFgB4M4Qx8jISBw8eBC5ubmoWbMm3njjDURHR2Pz5s04evQolEol3nzzTWzYsAFDhw5Ffn4+mjVrhiVLliA9PR0jRoxAZGQkGGPIysp6ZNgdO3ZgxowZSElJwd69D9fBd583e/ZsHDp0CNWrV8eKFSvg4+OD8ePHo3nz5qhduzZatWqFF154Afv27Svkt40UBSrQiL05LpmkhLwLeUEu9anlflnDBIZKYyppby271Vgfpd/GGOvDOacxr4Q4KKWomumm8xryZo+FOqVIDfieVYh/E7w3aL14Mmo/vt34lfT9TyuFCa9PYx1bdYMg2Gfxe+1mJCKjL1k55xuK8zz//K74BcAvjLEKAF4DMA5AYT/tlQDEAIh61mzPP/881Go11Go1vL29kZycjAMHDuDs2bNo0uTOsgoGgwHe3t4A7tyV69+/PwDAzc0NGo0GI0aMQM+ePdGzZ89HnqNv377o27cvDh8+jNmzZ+OPP/544HGr1Yr4+Hi0bNkSn376KT799FNMmTIF69atw6uvvopXX30VADBv3jxMmDABv/76K9auXQt/f38sWbLEbn++Siv6bhO78k/L/Q9Tf0nNlTsLkQcTGSqPr6zT+Gs6CmphDaPxUIQ4JEEQh6qVupkTey/R6cp4O/2i1iyoC+YP/klsE9SfLf5qvvTyuOf5iXN/wx6Xk1yz5Wu91Wr9mHNeYm2aOedJnPOFnPNunPPnCvnVnXP+UHEWEhKCs2fPPrAtJycHsbGxqFHj0UuDqdXqe/9fFEVYrVZwzjFs2DCEhYUhLCwMV69exdy5cwEAGo0GonhnqqZCocCpU6fw4osvYs+ePejWrdt/vva2bdvixo0bSEtLe2C7l5cXdDod+vXrBwAYMGAAzp0798A+t2/fxqlTp9CnTx8sWbIEmzdvhru7Ow4cOPCf5yRFjwo0Yo82G2IM3HibGjqWVYJKQMDkAJ3KW9WHqdnnVKQR4lgEJvRXK7QrJ/ZeonN3Ki93nFKrc/2B+HDIViHYuwWb/clkPnLKIOlSZJjcse5JSrmNo2f+gtVmfarW+o6gU6dO0Ov1WLt2LYA7TTwmT56M1157DTqdDi4uLsjNffJnzJ06dcLWrVuRknKnQ2dGRgZu3Xq4wWVeXh6ys7PRo0cPfPbZZwgPD39on+jo6HvF+blz52AymeDl5fXAPowx9OrVC4cOHQIAHDhwACEhIQ/sM3v2bMybNw/AnTt6jDEIggC9Xv/E10OKFhVoxO5wzk2Q8Gnqz6mONQuaFClRI6Lq9KpOSjflcKZi78udhxDydBhjL6iU2nUTey/R+npUkTtOqScIAvo0H435g7cyd0UlNvG9kXj7vZG2G7HRckfDxp3fmwTGVnHOs+TOUlQYY9ixYwe2bNmCwMBABAUFQaPR4KOPPgIAdOjQAREREQ80CXmUkJAQzJ8/H127dkW9evXQpUsXJCYmPrRfbm4uevbsiXr16qF169b49NNPH9pn27ZtqFOnDurXr49x48Zh8+bN9xqF1K9f/95+ixYtwty5c1GvXj2sW7cOS5YsuffY+fPnAQANGzYEAAwePBh169bF0aNHn3jXjhQ9Zo+3wwlhjHkwJYsPXBCoU5WjeQtlmSXLguvvX9fbcm2zJYv08G8mQojdYIz1VCu1P03s9am2cvkgueOUSXpjHtYdWsijEs+z1k3b2954dZLo6+NX4jlycrPQZ0Qno8lsDOScx5d4gCIUEhISHRERUV3uHPYiJCTkekRExKPHc5IiQXfQiF3inGeCYWXq3lQa51jGKd2VqDarmk7QCvOZgg2XOw8h5NEYY93USu1Pb/VcTMWZjHQaZ4zpNp+9O+AHxN64zYa81QuLV86zZWall2iObb9usipEcZejF2eEyIEKNGK3uJl/knUkC9Zsq9xRiMxU5VSoNrOaVlALXzCBDZQ7DyHkQYyxLiqFZtu4Hou0VbyD5Y5DAHg4l8fEXp8JU174EmfOnsOLY57D1+uXSfn6vGI/t8lkxKadP1jyDfkfFPvJCCmFqEAjdotznsQEtiHttzRaC4tA7atG1elVtYJW+EFQCGPlzkMIuYMx1lml0Owc12OhrlqF2nLHIf/i61kF0/qtFMc+twD7DvzC+4zoiE07f+Amc/E1Vfz14C7OwE5wzi8X20kIKcVoDhqxa4yxKkzNIoI/DdaKTqLccYgdMCWbcHPBTb0t37aYW/hcTm9ihMhGYEJ/lVKz7o3uH2lr+NaTOw55CmE3j2DHiS9sVljEN4dO4t069GYKseiWxbXZbOg/qnN+akZKd87530V2YBlVrlz5T2dn58py57AXeXl5sbGxsR3lzlGaUYFG7J6oE38q171cX+/e3rSwOgFwp3HIzYU3862Z1k2SSRrDOZfkzkRIWSMKitFqpXbpxF5LtJXKUb8AR3MkYg9+Of+DpNVo2MSR01nbZp1QFCuaHDq+Hx99/u7lfH1eXfoAjZDCoQKN2D3GWC1BI5wNXhasFdQ0KpfcYdPbELM4Rm+6bfpDMkoDOOc0FJaQEqJSqGdpVE4z33lhqc7brZLccUghSZKEfec34K+Ibby8lw9/Z/RMoVHdZoU+HuccQyf2zbsRe20Y53x7EUYlpEyhAo04BFEn/ubd17tLua7lqEIj90hmCbErYg36KP05ySh155w/eXVQQkihMcaYSqFZ6qL1GPHOC5850SLUpYNVsmL7sa9w+vrvvEaVmtLbI2eIwTUKPp/w7IUTmL7grQS9QR/AObcVQ1RCygQq0IhDYIw1Ep3EwzU/q6kTVFSjkf/HbRwJqxOMOWdzbkhGqT3nPFXuTISURowxhVqpXVPOteILE3oudnLSuModiRQxk8WADX8t4RHxJ1ijus1s44f/T6zsV+Wpnss5x2vv9MuLjokawznfWLxJCSndqEAjDkPUib979/buWK57OeoWQh7AOUfy1mRzxh8ZKZJJasM5j5E7EyGlCWPMVa3U7fYvF9j4je4f6tRKrdyRSDHK0Wdi3aGF0o3ki0LHVt1sY16ZKJb38vnP5xw9fQhzP516U2/Ir0Hzggl5NlSgEYfBGKsjaIRTNT+rqRW1VKORh6X9nmZL3pqcxc28A+f8otx5CCkNGGMBaoX2z4bV21d8qc3bGrEIO/4R+5aafRtrDy2w3c64Ib7w3ADb8IFjRVcX94f2kyQJL4/rmRefeOtVzvnOEg9KSClDBRpxKKJW3Or1nFdvn74+SrmzEPuUdSKLJ6xOyOdmPoBz/pvceQhxZIyx9kpR9cvzjV9TdQodKBZFlz/ieGJTr2LD4U9sGXlJ4pC+I6SXXhgmaDW6e4//eXQfFq6YHZlvyA+hzo2EPDsq0IhDYYxVY2p2qebimlqFC32KSx4t/2o+bi27ZeAWvoBb+Hy6YCCk4BSi+KpaFL9mglLTsd5L/LmGQ2gCcBl3Jf4Mfjq6zGaw5IqjBk/gL3R9kQmCiAFjn8tPTk3szznfJ3dGQkoDKtCIwxE14nce7Txe8R3sq5I7C7FflgwLYpbE5FvSLYcko/QS5zxP7kyEOALGmKhTqRa7ajSj90+coDNYzGi9eDmGdZyB0Kqt5Y5H7MCZawew6/Q3NiZCaN20PTtw5Lfz+fq8RvRhGCFFgwo04nAYY75Mxa4HLQzSKj1ppCN5PMksIeH7BGPuudxEySR15ZxHy52JEHvGGCvvotFsq+1boeHucW86lXN2BgCsOX4cozdswaQXloEWpSZ37Q/7EfvC1sNoMnSnIeWEFB0arkAcDuc8EcDXyTuSjXJnIfZNUAmoNLqSxrWJa4Bap7rMGOstdyZC7BVjrLVOpboyuk3rZn9PmXyvOAOAYS1aYGzbFnzF3qnI0WfImJLYE0EQJXDhIBVnhBQtKtCIQ+JmPj/7RLbNlGySOwqxc5Z0C/Tn8lmH4a1Vzp5Om9Q61WeMMZrASMg/GGOCRqmc6aLR/P7TqBFei/v3UynEhzvlLhs4gDWqXMG2Yu9UyWyl996yzmDKwy9n1piM5vwJcmchpLShAo04JM55OoDFyT8l6+XOQuyXZJUQtzDW1rR3A6nPlG6Yu3+KLqCe/2iNs/okY6yi3PkIkRtjzMtFo/mjVoUKMy/NeVf7fN26/7n/n2+/JYrI42sOfGSjKRJl277zG80AdnLOL8mdhZDShgo04rC4hS/OvZhr0kdTjUYeLW5ZnORZzp299H4fEQCcPZ3wzsbRus4j2tZVaZQRNOSRlGWMseY6lSry9ZYtWp2aMc2psqfnE58jCALCZv5PvJEUxvae+cFWAjGJHcrKT8Vfl3baTBbDNLmzEFIaUYFGHBbnPI9b+NsJPyTkcYk+ySUPSv01FdYYizB+9euCQvX/IxoFQUDPt7so3/phhJtreZdNGmfNJsaYm4xRCSlRjDGFVqmc66xW/7nx9eHllg4coFI+Ykjj43g6O+PvyW8JBy9sFc9GH6Q33zJo96nVBjCs5JzHyZ2FkNKICjTi2DjWW9Ist7KOZdFFArknPzofGbsyMGblUHj4uj9yn8Bm1TDvz//pGvWo20elVUYzxjqWbEpCSh5jLMRFrb7QpEqVKRHvzda+UD+0UMcJ9ffHmteGYMNfn7BbKZFFnJLYs7i0azh34y+LxWr6QO4shJRWVKARh8Y5lySjNCppU5LRZqTRNgSw6q24vfy21GN8Jym45X+3A9c4azD044Ga0V++Ws7JXbdb7aT+ijGmK6GohJQYxpioUSqn6VSqMx/371fzr8nvOPk/xZDG/zKocSNM6tQOX/wyHZl5qUWUlNgzzjk2HFqcb7VZpnDOM+XOQ0hpReugkVJB1IrbPDt59qowoAItjFbG3Zhzw1a1aiWM/36EyBh76uflZ+mxfsZWQ8ThqHST3vwi5/xkMcYkpMQwxmq4aDRbgn18An8cOcKpWvlyRXr8bsu/kM4n5LBp/b9iaqW2SI9N7MvJq7/zLUc/v2K06OtyziW58xBSWlGBRkoFxlglpmJRgR8GalXlVXLHITJJ+D6B86sS3ts3iWldC3eheHbvBaybvsVgs0orLEbLu5xzcxHHJKREMMYEpSiOU4rCwg9691a/3bGDKAhFP3BGkiQEzvnAptEGsLHdPxQERoNzSiODKQ9zNg4xGMx57Tjnp+XOQ0hpRu+ipFTgnMdDwuLEjYnU0rGMyjqVhfxTeWzCmhGFLs4AoNHz9fD+n1O1NZpUGad2Ul1jjHUqwpiElAjGWANXjSYsxLfCgnMzZ+omde5ULMUZcKfxzvmZU8WE9Cv4+eQquqtSSu0584NJ4tI2Ks4IKX50B42UGowxHVOzW1XeqVLOKdhJ7jikBJlTzYh5L4a/8lF/NH2hwdOPa/wPnHOE74/Ahlnb9Baj5aAxz/QGdSwj9o4x5u6kVn8sMvbK4hf7aUa0bMmKqzD7tyuJiWj40Sd8QKuJaFaza5H8OyT2ITEjBh9vfzPPYjNV45zThENCihndQSOlBudcz038rYQfEvKp7X7ZIVklxC6MtTXr01AqquIMABhjqN+1Nj78e4auw2utuio1ykilWjmLMaYuqnMQUlQYY0wQhFd0KtXNAQ0bvHpj/jztqNatS6w4A4Bavr74ccQwtvnIUnYj6XKJnZcUL845Nvy1ON8mWWdQcUZIyaA7aKRUYYwxQSOc8u7n3bBc13L0AUQZcGvxLZub5Mym73jrgfXOilpqbDo2ztqef+PcrSyT3jyCc76v2E5GSAEwxmq7ajQ/VHR3q/XDsKFOzapWlTXPvL2/YOG+g5j+4jfwcqkgaxby7M5dP4QNfy2JNln0tTjnVrnzEFIWUIFGSh3GWE2mYucDFwRqVV7UMKQ0S9mTgtzfc/De75Ph7lMya01f/PMK1s/YpjfpTUeMeaYxnPOYEjkxIf/CGCvnpFJ9wBgbtrBvH/XYtm0EsQTvmP2XPl99Ix29kcymv/gN06ho5QpHZbIYMGfDYH2+Kec5zvkRufMQUlbYxzs5IUWIc34VwKe3f7hNDUNKsfyofGTuycQbXw8rseIMAOp2rIX5h6fpuoxs21GlVUaotaoljDGvEgtAyjzGmFatUMzSKpUxrzRr9tr1D+Zpx7VvZzfFGQBsHzNS8HJi0jf7ZkuSRGtUOqpfz6412yTrr1ScEVKy6A4aKZUYY2pBLURXGl2pkmsjV7njkCJmzbfi5vSbUo83O+K5sR1kuyrNuJ2FPcv2G0/vOi8B+Mxisn7COc+WKw8p3RhjCga8plOpFnaoGaT99MUXdYE+3nLHeiy92Qz/GXOkOlU68oGt3xLlzkMKJjkrDgu3jcm3WE2BnPNEufMQUpZQgUZKLcZYO9FZ/CXokyCdqKVrg9Lkxuzrtmo1AjDuu+EFWoy6uKTGpuPnJfsMYb9ftkk2aZHNYlvKOc+TOxcpHRhjAoAXndXqT2v7+rp9NvBF5xbVqskd66lcT01FnXkLed/mY9EqpKf8/1jJU+Gc47NdE/NvpV5932qzfCJ3HkLKGirQSKkmasUN7i3d+1ccWpE675US8d/FcxbN8d7vk5nGWSN3nAckXU/Bjo9/1UccjrLarLZ5klX6knNukDsXcUyMMRHAi64azYeVPNx9lg4Y4Ny5VjDs4UOJgth3OQK9v1qFsd0/QlDF+nLHIU/haMQeafuJr6+aLPp61BiEkJJHBRop1RhjnkzFblSdXtVNV40mqju6rBNZSFmTjOm7JqBioI/ccR4r/koidiz6Jf/aqRtmi8k6m0v8W865Se5cxDEwxtQMeNVZrX6/evnyrh/07uX8fN06DleY3e+T3/djzu59mNZ/Jcq7+ckdh/yHjNxkzP/pdYPZamzKOb8kdx5CyiIq0EipxwT2ispHtTLww0AnJjruBU5Zd2cx6pt86KIBaNyzvkP8RcaEx2H7wl/yYsJjrTar9KnNYvuCc54hdy5inxhjzgpBGKtSKGY2Dqis/KB3L+c2NWo4dGF2v5e/W833XYnFjBdXMZ3aWe445BE451i2e1J+TErkYovVNFfuPISUVVSgkVKPMcYErXCkfK/yzcr3KE+T0RyQZJVwY9oNqXmPBvyleX0d7u8w/koi9q08aDi/7xITRWGdSW9exDm/LncuYh8YY+XVCsVEgbGJnWsFs7k9n3dqWLmy3LGKRb0PFtjybW5sYq9PBVFwuH/Kpd7xyF/51mNfXDNZDHU45xa58xBSVlGBRsoExlh1pmIXarxfQ6f2pelojibm4xibB3Nj03eMF0Sl417UZSVn48/vj1r+WnfMJojCMUOucQGAA5zeiMscdue2WAtXjWay2Wp9fkCjRtK7Pbppg3zsd+huUTCazfCfOVcKqtSSD2432XH/MZdCWfmp+GDzcIPJYmjBOQ+XOw8hZRkVaKTMYAo2QVNR81H196s7MaF0DBkqC1J2pSDvz1y89/tkuHmXjiUTTHozTu08x/etPJSfl5mfacw3LQTHWur8WPoxxpwZMMRFo5nqrFb7TOrcSTu8ZQvB08lJ7mglJjYjA7XmfsR7NH6dt6/b134WbyvDOOdYsXeq/kbSpc/MVtO7cuchpKyjAo2UGYwxQdAIx8v3Kt+o/PM01NER5F/NR/xn8ZiwZiQCm1aVO06R45wj6uQN7P/mr/zIY9GCQinuNuaZvgFwiHNOq/uWIoyx2s5q9dtWm21I+6Ag26TOnZw7BdeEYEeLS5ekQ1ej8NznX2FU13mo5d9Y7jhl3smo3/lPR5bfMFkMIZxzs9x5CCnrqEAjZQpjrApTscvV36uu0/jZV4t28qC7i1H3fKszuoxqV+qvYnNSc3H65zD+14bjeVlJORbO+fcWo2U15zxC7mykcBhjvgJjL7tqNKPBUHlcu3bKMW1aK/w9PeWOZhdWHDyEKdt34399v0QFj9I5584RZOenY97mYQaTxdCac35O7jyEECrQSBnERDZWXUG9uMa8Gk5MQUMd7dWNWTdsNWoF4I1vXrOLxahLUkJkIo5vPWM5tvWMhUs83phv+pJLfBPnPEXubOS/McbcAPTz0OnGGi2W0D71Q6XhLVpoO9QMgkKkG/f/9vradXx7WBRmDFjFnDVucscpczjn+PLXGfro2xdWmK3GaXLnIYTcQQUaKRP+mZA/DMDrANoJGuGgV2evlj4v+ihljkYeIX5VPBdigDn7JjONU9lt6iLZJEQei8bRH0/pLxyIEJVq5XF9juF7AL9yzlPlzkfuYIzpAHRz12pHGSyWDu2DgiwjWrV07lm3DrQqldzx7F6TBZ/YUvUq9s4LywSFSG/JJelM9AG+6fBnt0wWQzCt1UiI/aACjZR6jDEfAN8AqAJgKOc8nDHmy1QssurUqq66GrSAtT3JOpaFlPUpmPnzBFSo7i13HLthzDch7LdLOL07LC/qxHWVUqO8Zswz/SjZpJ8BXKROkCXrn/eVXh463ZB8s7lFA/9KppGtWrn2b9AAHk70nlIQZqsVATPn2vx9GmJoh+ll7o65XDLzUvHhT68bjBZ9e875KbnzEEL+HxVopFRjjPUH8AWA1QDev/8TQsbYiwoPxZqghUE6QV3qpzg5BFOSCbfmxfBhHw9Eo+dD6SrtMSwmK66dvIGw/ZdM53+9ZDUZzEYG7DLpzdsAHOScG+TOWNowxkQATZSM9dQAA4yCENi1Vi394KZNnLrXrk1F2TNKys5GjTnzeZf6Q3jn+oPoDbmYSZINS3a+lZ+QcfMTi9X0vtx5CCEPogKNlEqMMQ8AnwNoCmAY5/z4o/YTteIWtyZuPf1GUMcQuUlWCTem3pBa9GrEB819gSbrPCXOORKjU3DxQIR0Zs+FvMSoJLVKpzqhzzHsBsdRAOeoK1vB/VOQ1QXQ2lUQups4b1tOoeBdnJ017Z2dlZPS0qRd494QWteoIXfUUuP4jRto/+nnGN55NuoGtJA7Tqm25/QPlkMXt501WvStqWMsIfaHCjRS6jDGngPwLYCdAKZzzvP/Y183pmaRlUZUquDWlCaoyylmYYzkpXLH1G3jBFFB9Vlh5WfpEfF3FK4ev266ejTalJGYpVE7qa6Y9eZ9VrPtMIDjnPMMuXPaG8aYBkBTAWjjIgg9DJw38BBFa3OdTtFM56RtqtOhovL/50cNjYvlbVu24Ete7E93e4rQt0eOYtyP2zC5z3L4eVWXO06pFH37Ar78dXq22WoK4ZzfljsPIeRhVKCRUoMx5gzgEwA9ALzOOT/wlM9rIqiFv2p8UEOr8qYJ/XJI2ZGCvEO5eG//FLiVd5E7TqliyDHgxvlYXD8bY7vy97W8uIjbWqVakSxJ/JAp3/QngPMAIstSg4B/irEQAHXVjDXUMNZRL0lBlVUqQ0snJ10TrU7ZUKuFp0Lx2GNsz8rCNxYTv/XRhzQUt4iN2/QjX3vyAps5YBVcdbQkQVHKM2bjgx9fM+Sbcvpzzn+VOw8h5NGoQCOlAmOsNYA1AA4DeJtznl2Q5wtKYbLKR/V+9ferOwkK+kC8JOVdyUPCsgRMXDcKNRpXkTtOqWez2pAQmYjo0zG4evx6XuylBJ6dkqNV61SJTGDh+hxDDDj+BBAJIJpzbpE7c2ExxgQAAQDqCUA9F0FoYQPqGSTJp4JCqQ/RqIU6Gq1THY2GhWq10BVg0WirJKF5zE1cem82qpYrV2yvoaxq/clnUkyWDVP6fCEoFfTBWVHgnOOLX6brbyRd+s5kMUyQOw8h5PFKvECrXLnyn87OzrQiZTHLy8uLjY2N7Sh3juL2zyfhHwAYAmAs5/znQh6HCRrhd482Hm18h/iW3b7uJcyaZ8XN6Td4r7ef451HtKHKWCYWkwVJ11Nx61I8Nk3bikZabe5Ns5ll2GwarSCkKBi7buX8Rp4kXQOQACD+n68EznmuXLkZY0oAfgAq404hVtlFEIJFxmpYOfc3SpK3kyBYgtRqa12NVldTo1bUVKtRRaWGqgg6BfaKi7VN7PW88FaHDnQXrYhZrVZUmT1PKu8Rwkd0nkOdHYvAoYvbbbtPr44yWQz1aV4qIfbt8eM3iomzs3PliIgIGlhezEJCQuSOUOwYYw0BrAVwBUA9znlaYY/FOeeMsUEZf2VcdQpxUrs2cC2ynOTRJElC7Ee3bLVaBqLT661p0pmMlGol/EMqIi8zHy6iiB8qB7gAgFmScMtiqXjLbK6YYrW2SbJabHEWiyHBYrElW6xCps2qVQmCVcNYmgiWCCBLAs+ycp5p5DxdAnJw5yv3vi8bAAZA+Oe/9///u/9VAXAF4ALARQG4awShggLMBwxeEueeFs49BMDNVRANFZQKayWlUqyiUmkrKpViRYUSvkolKioVcBKKb2GtdmqNuOn0GdtbHTrQz28RUygUCJs1Vaj27jzpt3PrpO6NhtIHOM8gLu0adp361mixmnpRcUaI/SvxAo2QZ/XPp+YzAIwH8DaATUWxBhTnPIMx1if+6/j9NT6soVV50bCa4nR71W2uFTTC8M9eZvTpuH24eiwa1VQqGwARAFSCgEC1GoHqezeVRQDOd//AOUeOJCmSrZZKKVZrpTxJQr4kQf/Pf3NskjVHsllybZItV7LZ8iQJNs4hgIGx+ysyBuGfPwOAijHmKoqCqyAoXEVR6SwIopsgwk288+X+z3+9FQooGXMqwW/RA4Z6eqBrTIyYazTCRUONYItaOWdnHJo0Xmj58VJU8KjCG1RrS28UhWCyGPD1b7P1Vqt5FOf8utx5CCFPJnuBxhjDkCFDsH79egB3hjX4+vqiWbNm2LNnz739+vTpg6SkJJw4ceLetrlz52LVqlUoX748zGYzZs+ejZdffhkA0L59eyxevBiNGzcGAMTExKBnz55YsmQJpk2bBgCIjo6Gn58ftFot6tWrh9dffx2LFy9+4Lx3n1u1alUsX74cb731FgBg/PjxaNy4MV577TWcOHECEydOhMlkgslkwqBBgzB37twHjmE2mzFmzBicOXMGgiBg2bJlaN++/UPfj/DwcIwdOxZ5eXmoUqUKNmzYAFdXVxw9ehRvvPEGVCoVNm3ahMDAQGRlZWHgwIH47bffIBRg7oQjY4zVwp27ZukAGnDOE4ry+Jzzo4JKWBC7PHZa9TnVnZhI1wPFIePvDBjC9Wzm7olQ66gQthe3LsTzJhrNU//QM8buFU1Bjx4YrIAd/J4pLt4KJTzVatsfVyLFvg3qyx2nVGpYuTK+e/UlvL5uISvnUgH+5YPkjuRwNh7+1GAw5+2SuLRJ7iyEkKcj+1W9k5MTLl26BIPhzrqq+/fvh5+f3wP7ZGVl4ezZs8jOzsaNGzceeOydd95BWFgYdu3ahTFjxsBi+e/57M899xzCwsIQFhaGxo0bY8OGDQgLC8PatWv/83ne3t5YtmwZzOaHRwYMGzYM33zzDcLCwnDp0iUMHDjwoX1WrVoFALh48SL279+PyZMnQ5Kkh/YbOXIkFi5ciIsXL6Jv37745JNPAABLlizBL7/8gqVLl2LlypUAgPnz52PmzJllojhjjAmMsUm40wTkWwDdi7o4u4tb+IfmZHNY8rZkh22OYM+MiUakbUzFa5++BJ9q5eWOQ+6TdS3FFqSmVdsLoo4gCFvPnaN1pIrRkGZN8VaHNnzF3mnIyi/0SPYy6WTU7/xizLE0k8UwSu4shJCnZxe/iHv06IG9e/cCADZt2nTvLthd27dvR69evfDSSy/hxx9/fOQxAgMDodPpkJmZWSwZy5cvj06dOmHNmjUPPZaSkgJfX18AgCiKj5z/FRERgY4d7/Ts8Pb2hru7O86cOfPQflFRUWjbti0AoEuXLti2bRsAQKlUQq/XQ6/XQ6lU4vr164iLi3vkXbjShjFWFcBBAH0BNOecf10UQxofh3MuSUapf/of6bk553OK6zRlkmSVEP9xnNTm5Wa2Bs/VkTsO+Rd9Zr5QQ0U9cgpisLsH23PxkvioD9xI0Vncvx9rXtVPWrF3qmS2GOWO4xAS0q9j89/LDGarsdd/rQdKCLE/dlGg3S28jEYjLly4gGbNmj3w+N2i7eWXX8amTY++Q3/u3DkEBgbC29u72HJOmzYNixcvhs324Iel77zzDmrWrIm+ffvi66+/htH48C+P0NBQ/Pzzz7Barbh58ybOnj2LuLi4h/arXbs2du3aBQDYsmXLvX1mzJiBoUOHYsGCBRg/fjxmzZqF+fPnF8OrtB/sjlEATgH4GUD7kho/zzlP5mbeM35lvMF0u8wsD1XsYj+JlSoEeKPfjOepqYKdsZqtyDdbhepqGnJaEM2dnMAAfjY2Vu4opd7vE8YJGsHAVx+Yb5M4FcT/Jd+Ygy9+ma63WE2jOOfhcuchhBSMXcwNqFevHmJiYrBp0yb06NHjgceSk5Nx7do1tG7dGowxKJVKXLp0CXXq3Pn0/bPPPsP333+PqKgo7N69+97zHtV04FkbEVSrVg3NmjXDxo0bH9g+Z84cDBkyBL///js2btyITZs24dChQw/s8/rrr+PKlSto3LgxAgIC0LJlS4jiw9eoq1evxoQJE/DBBx+gd+/eUKnuXCzVr1//3vy7w4cPw9fXF5xzDBo0CEqlEkuWLIGPj8+/X68rgIW40xHNEdXAnS5u7Tnnl0v65Jzz40xkE2OWxCyt8UENnaijmuJZJG1LAk+WhDf3D4eooO+lvbl+JgbOoggngf5uCipAEPiu8AtoUqUKTVotRoIg4PysqWLArPelPae/l3o3HWEXHzLbG0myYdXvc/VGs361xKWNT34GIcTe2EWBBgC9e/fGlClTcOjQIaSnp9/b/tNPPyEzMxNVq1YFAOTk5GDTpk348MMPAdy5ezVlyhT8/PPPGDFiBK5fvw6NRgMvL68HhjtmZGSgXBEsJjpz5ky8+OKLaNeu3QPbq1evjjfeeAOjRo1C+fLlkZ6eDi8vr3uPKxQKfPbZZ/f+3LJlSwQFPTzZOTg4GL///juAO8Md7w79vItzjvnz5+PHH3/EW2+9hY8//hgxMTFYvnz5ve/JfYwATsBxC7QDALbKuVAut/FVokZsHvdl3EsBkwJ0TKDrr8LIjchF9v5svLNhNFzLOT/5CaTERR6LRtX7OjiSp9fTyVn46cxZaf4LvekNopi563Q4OmWi0HjhYvh6VOFNAjvR9/xffj71nTku7doFs9X4jtxZCCGFYzcF2uuvvw53d3fUrVv3gbtPmzZtwm+//YYWLVoAAG7evInOnTs/VIz07t0b3333HdasWYMxY8agffv2WL9+PTp37gzGGNasWYMOHTo8c87g4GCEhIRg9+7daNKkCQBg79696NGjBxhjuHbtGkRRhLu7+wPP0+v14JzDyckJ+/fvh0KheORctZSUFHh7e0OSJMyfPx9jx4594PG1a9eiR48e8PT0hF6vhyAIEAQBer3+oWP9s9bJf3c/IU8kmaQ39NH6+ik7Uur69PcptjWVSitrrhVJXybyvtO682oNA+gTbzt160I8b6R++g6O5P+96O6OJTdvCAmZWfDzcJc7TqlXx68iNgx/BYNXL2HlXH1R1af0r/v5tM7fOMwPX96VbbYae3POrXLnIYQUjt1cLFWqVAkTJkx4YFtMTAxu3bqF5s2b39tWtWpVuLm54eTJkw8dY86cOfj0008hSRJGjx4NFxcXhIaGIjQ0FHl5eZgyZcpT5zlz5gxGjhz5yMdmzZqF+Pj4e39et24datasifr16+PVV1/Fhg0bHhq+mJKSgoYNG6JWrVpYtGgR1q1bd++xkSNH3msYsmnTJgQFBSE4OBgVK1bE8OHD7+2n1+vxww8/YNy4cQCASZMmoUePHnj77bcfKuRI0eGcmyWj9HzavrScnLPUNKQg7i5GHdI6SOowrJXdvN+Qh2VeS5aCNNTBsTA0goAKKpXtl0uX5I5SZvRv2BDTunbEV7/MQEZustxx7EJC+nWsO7jIYLYau3POU+XOQwgpPFaMzfAeKSQkJDoiIqJ6iZ60DAoJCbkeERFRQ+4cpQljrImgFv6qNqeaVuNHi9I+jbiVcVx5W8TsXycxWu/Mvk2rOVNaWcFPCNVq5Y7ikD5ITkKyj7ftwDtv0xDREtRzxVfSqbgMNr3/10ytLLs/u7mGLHy0ZaQ+z5A1goOfAvA9gGGc8xiZoxFCCoE+LSXkKXHOT0sWaVzM4hi9LZ+WPXqSjMMZMF4wsLd+GEHFmZ2zWv/p4Kiiv6fCGubhiaPXb4iGR6yVSYrPz2+OEdzVkrRq33tltrOj1WbBV7/OzDdZ9F9IXPoRwE0AOwCcYIy1lzUcIaRQqEAjpAC4jX8v6aX1t5bf0nNryd59diTGBCPSNqVi+Gcvw6cqLUZt766fuQUnUYTzIzrLkqdTWaWCq0opHYq6JneUMkUQBJyb+T8xKfMa23F8ZZn75Ixzjk2HPzMmZ8UdM1tN0//ZxjnnSwG8AmAzY2w8e9Y21oSQEkUFGiEFJJmkccZbxjMJPyQYS3qIsCOQrBLiF8dJ7V5pKdXvWlvuOOQpXD16r4MjeQbBTGDbzp+n72MJc9ZocGraO8LxyF+E45G/lak35b8u7bSF3Tx822TR9+f8wVuInPM/ALQEMAbAKsYYrUJPiIOgAo2QAuKcWyWj1DPndE5c6p5U6pL1L7Ef37JVrOqDvtO60/uLg7h1IY7XoQ6Oz+wlN3e2KyxcpA9uSl6gjw+2jn6NbTm6nEUnXpA7Tom4dOsEdp1alW+yGLpwznMftQ/n/DqAFgA8ABxkjPmWaEhCSKGUeJv9vLy82Ee1lydFKy8vL1buDKUZ5zyXMdYhdXdqmKq8ysu9uTtd3AJI2pIEpEF8Y+NrEESqzxxFRlSKraZaYzfLrjiqdk5OMKWn8Uu3b7O6fn5yxylznq9bF3Offw7zfpmF6S9+jXKuFeWOVGxiUiKx+o8P9Bar6TnO+Y3/2pdznscYGwBgFoBTjLEXOecPt8ImhNiNEv+FHBsb27Gkz0lIceCcJzDGOiWsTjim9FA6OdV0kjuSrHIv5SL7QDYmbRwDFy9ajNqR6DPyhRoV3OSO4fAEQUAlUZR+Dr8g1PXzow9tZDCjezecjY2Xlu+Zwmb0/4Zp1aXvvSglOx5f7J1qMFuNL3HOTzzNc/4Z/vgBYywcwG7G2FTO+Q/FGpQQUmj0ETchz4BzfoGbeb9bn90ymBJNcseRjTXHiqSVibz/zOd51QaV5Y5DCuBOB0cLdXAsIt10TuLmM2dpjKOMto4ZKVRwVkhf75st2aTSNSUwR5+BpT+/ozdZjG9zzncX9Pmc858BtAcwizG2lDFGd84JsUNUoBHyjDjnv0tmacLNRTf11pyyNyVNkiTc+uiWrU67YKndKy3oroGDuXE2Fk6iQB0ci8jLbm64mpIspOXlyR2lTDs7439iZu4tbD36eamp0IxmPZbvnpxvMOUvtUnWbwp7HM55BICmAIIB7GOMeRVZSEJIkaBPTggpAtzGvxXUQmDMJzHjqr1bzUlQl53PPhJWJnBnjU4Y9slA6uTsgCKPXkNVldoGgCq0IuCsUMBbpbb9eumy+GrzZnLHKbM0KhXOzpgi1Hr/I+7rWY23rd3bod+cbDYrVv72rj4zL3W7xWZ691mPxznPZIw9D+AjAKcZY30452Wju0ohVK5c+U9nZ2caHmLH8vLyYkvTNCoq0AgpItzMp5tTzdVjV8T2CHg7QMtEh74eeCoZhzJgvGxgU/a+A5WWhsg5olsX4nmoWl36f1hLUBOFQtx85qzt1ebNqOiVUYCXF3a/MZL1+GIlfNwqoWalhnJHKhTOOdYeXGiMS4s6brIaXudF1CaUc24DMI0xFgbgAGPsDc751qI4dmnj7OxcOSIiorrcOcjjlbYGhGXnY35CihnnnEtGabD+mv50/NfxBi6V7mkoxngj0janYsSywSgfQCNkHFVGVLKtllpDvwuK0FAPT/x59aposZWa0XUOq1OtWljUpydW/T4HyVlxcscplF0nV5kvxZ64ZrIYXuCcF/k4es75JgDPAVjCGJvPGKP3A0JkRv8ICSlCnHOzZJS6517Ijbi99raptK6HJJnvLEbdYVgrqV6n0vWpVVmjT88Xqqtp/dqiVFOjgU6hkI5ER8sdhQB4u3MnvNiwHv98zxSeb8yRO06BHLq4w3b48q4Uk8XQkXOeX1zn4ZyfA9AEQFsAuxhj1Nb1P4iiiPr16yM0NBQNGzbEsWPHHnh86dKl0Gg0yM7Ovrft0KFDYIxh9+7/7+3Ss2dPHDp0CADQvn17nDlzBgBw8+ZNBAYGYt++fTh06BDc3NxQv3591KtXD507d0ZKSgoA4IcffkD58uVRv379e18RERGIiYmBVqt9YPvatWsBAKtXr0bdunVRr1491KlTB7t27Xro9f3www8QBAEXLvz/qNc6deogJibmqY8BAD/99BNCQkJQu3ZtDB48+JH7zJo1C/7+/nB2frDj6ueff446deqgR48eMJvNAIAjR47gnXfeeeRxShsq0AgpYpxzvWSUOmWfyL6ZvDXZLHee4nDr41s2vxq+eGFKN3oPcWDUwbH41GACdoSF0y00O7Fu+DBW1dNJWvnrTMlmc4xmTmE3/uY/n1qVY7Ya23LO04r7fJzzFACdAcQBOMEYCyruczoqrVaLsLAwhIeHY8GCBZgxY8YDj2/atAlNmjTB9u3bH9heqVIlfPjhh/957Pj4eHTr1g1LlizBc889BwBo06YNwsLCcOHCBTRp0gRffPHFvf0HDRqEsLCwe193h/pVr179ge1Dhw5FfHw8PvzwQxw5cgQXLlzAiRMnUK9evUfmeFzWpz3GtWvXsGDBAhw9ehSXL1/G0qVLH3meXr164dSpUw9t37BhAy5cuICWLVti37594Jzjgw8+wOzZs//z+1da0MUVIcWAc54tGaW2GX9kJKXuTXWMq4GnlLg5ESwD4htfDxNoMWrHduNsLHSCABfq4Fjk+ru5CtvOnad/IHbkxLTJYr4hCZv+/tRm76MbLseexJqDC/LNVlNnzvnNkjov59zMOX8TwKcAjjDGupfUuR1VTk4OPDw87v35+vXryMvLw/z587Fp06YH9g0NDYWbmxv279//yGMlJiaia9eu+PDDD9G7d++HHuecIzc394HzFURKSgpcXFzu3a1ydnZG1apVH7lvz549cfnyZVy9erVQx1i1ahXGjRt3L6u3t/cjz9O8eXP4+vo+tJ1zDovFAr1eD6VSifXr16N79+7w9PR8+hfswOiXByHFhHOeKpmklim7UjIyDmaUik/Scy/kIvdQDsavfh3OnmV7Ye7S4OqxaFRVq0vFz6a96eHsgiyDgUUlJ8sdhfxDpVDg7MwpwoWbfwsHL2yT5M7zOFfizuC7/e/nW6ymLv8MPSxxnPNVAPoC+JYxNo1a9D7IYDCgfv36CA4OxsiRIx+4q/Pjjz/ipZdeQps2bXD16lUk/+s9YNasWZg/f/4jjzts2DCMHz8eL7744gPb//77b9SvXx+VK1fGH3/8gddff/3eY5s3b35gKKPBYABwp1C8f/vff/+N0NBQ+Pj4oGrVqhg+fPgDwy3/TRAETJ06FR999NED25/2GFFRUYiKikKrVq3QvHlz/Pbbb48916OMHz8ezZs3R2xsLFq1aoXvv/8e48aNK9AxHBl1cSSkGHHOExhjrRI3JZ4UtIKHe3N3h/0lZ8m2IOmbRP7irF6oEurvsK+D/L+YC3GgDo7FQxAE+CkU1t0XL4qTfXzoe2wnKnl4YN9bY1mnZV8wHw9/1K5sX0shXI0/h1W/v5dvtpqe45yfkDML5/woY6wZgO0AZjLGytqHORKAjo9afuDuEEcAOH78OIYOHYpLly6BMYZNmzZhx44dEAQB/fv3x5YtWzB+/Ph7z23bti2AO/OpBpw2QgAAOytJREFU/q1z585Yv349XnvtNeh0unvb27Rpgz179gAAFi1ahKlTp2LlypUA7gxxXLFixUPHujvE8d9+++03nD59GgcOHMA777yDs2fPYu7cuY/8BgwePBgffvghbt78/5u4oig+1TGsViuuXbuGQ4cOIT4+Hm3btsXFixfh7u7+yHP926uvvopXX30VADBv3jxMmDABv/76K9auXQt/f38sWbIEglB67zNRgUZIMeOcRzPG2iWsTjgqaARX1/quckcqMEmSEPtRrK1exxC0GUytw0uLjKhka7BaQ78HikknjUax+fRZ2+TOnenfjB1pHVgDSwf0xTtb5mFK3y/g61lF7kgAgGu3w/H1vtn5ZquxB+f8qNx5AIBzHs8YawGgLDYN4ZzzzCft1KJFC6SlpSE1NRXJycm4du0aunTpAgAwm82oWrXqAwUa8P930RSKB99+p06dinXr1mHAgAHYtWvXQ48DQO/evdG/f/9CvyjGGJo2bYqmTZuiS5cuGD58+GMLNIVCgcmTJ2PRokUFPkalSpXQrFkzKJVKVK1aFUFBQbh27RqaNGlSoLy3b9/GqVOnMGfOHLRr1w5//vkn5s+fjwMHDtz7PpdGpbf0JMSOcM4vcTPvEvdlXF7uhVy54xRY/JfxkquTk/DqogEijXQpPe50cKQGIcXlFQ9PhCfEi9n/DDki9uONdm0xtHlj/vmeKTzXkCV3HEQnXsBXv87Um63GXpzzw3LnuR/n3MY5zyiDX08szgAgMjISNpsNXl5e2LRpE+bOnYuYmBjExMTg9u3buH37Nm7duvXAc7p27YrMzMwHuiTetXTpUri6umLEiBF41FzJI0eOoHr1wi3Jdvv2bZw79/+jZsPCwhAQEPCfz3nttdfwxx9/IDU1tUDH6NOnz70OlWlpaYiKikK1atUKnHn27NmYN28egDtDSxljEAQBer2+wMdyJFSgEVJCOOenuJl3iV0Rm5cT5jitntP/TIfpikkY//0IptIo5Y5DiojVakW+ySJUV1GL/eLiqVDAS6W2/R5xRe4o5BG+eWUwq1XBQ/ryl+mSxSZfw90bSZfx5S8z9Gar8QXO+UHZgpCndncOWv369TFo0CCsWbMGoijixx9/RN++fR/Yt2/fvvjxxx8fOsasWbMQF/fw2nyMMaxZswaJiYmYOnUqgP+fgxYaGop169ZhyZIl9/b/9xy0uy3//z0Hbfny5bBYLJgyZQqCg4NRv359bN68GcuWLQMArFy58t6wyfupVCpMmDDhXmv//zrG/Z577jl4eXkhJCQEHTp0wCeffAIvrztrptavX//eflOnTkWlSpWg1+tRqVKlB+7EnT9/HgDQsOGdReYHDx6MunXr4ujRo+jWrdtD5yxNmL13MiKktGGMNWUq9of/WH8X14b2PdzREGtA7IJYjP7iFdTtUEvuOKQIXTt9A9+89A1OBlIn7eI0JSEBTkE1bD+NHkXDHO2Q1WpF5VlzJd9y9fjwTu+W+AiBmOQr+Hzv//Qmi6Ef53xfiZ6cPLWQkJDoiIiIwt22IiUiJCTkekRERA25cxQVuoNGSAn7505ah7iVcbnZZ7Lt9hMSySQh4dN4qfPrbSQqzkqfyGPRqKpSlbVJ/yVuiKcHfr0cIdoku20aWKYpFAqEzZoqRMWfFn4/v6lE/5JupV69W5wNoOKMEHI/KtAIkQHn/Cw383bx38TnZp+yzyIt9uNbNv+giug1qSu9T5RCt8LjUVujkTtGqddAq4OSMX4qJkbuKOQxvF1d8ec749i+8+uF8JsPd9YrDnGpUVi+e4rBZDG8zDn/pUROSghxGHThRYhMOOfnuZm3jf82PifrRJZdFWmJmxI5y2LCmJVDhdLcxrYsy7iabAtWa2jYXQmoIgh8Z1g43UKzY02qVME3QwZizZ8LEJ8WXaznupUSiWW7JxvMFsMQzvnPxXoyQohDoisvQmTEOQ/nZt4mYXVCdtYx+yjScsJykHs4h43//nXm7EGLUZdW+vQ8VoM6OJaIF1xchZ/OnqP2p3ZuWIsWGNu2BV+xdypy9BnFco6r8eewbPdkvdGif0ni0o5iOQkhxOHR+jeEyIxzfpEx1irhh4QjklVy82zrKdsHJ5ZMC5JXJfGBs3sjoG4luqAspSRJQp6ZOjiWlD6urlgYc5PdSk9HwD9dzIh9WjZwAAuPv237fM//2P/6fSmoFEX3byTsxt98zcEF+RarqSfn/K8iOzApdnl5ebEhISFyxyD/IS8vL1buDEWJujgSYicYY0FMxf727u3tWe75coqS7iYmSRJuTr9hq9cqBMM/fYmGvpVi0Wdi8PWgldTBsQQ9Hxdrm9K7l/hm+3ZyRyFPIEkSqr77vs3dNQijur5fJJ0dj135Rdp6bEWO2WrqyDk/XwQxCSGlGA1xJMROcM6juJk3TN2dGpu4IdHEpZL98CR+Rbzk5uIqvLKgPxVnpdzVY9dQhTo4lqg2arX445kz9D13AIIg4PzM/4k3k8LZ3jNrnnnu4O/nN1m3HvsizWw1NaXijBDyNKhAI8SOcM4TJJPUOOtI1pW4lXEGbi2ZIi39j3SYo0zC+B9eZ0o1LUZd2t0Mj0NtNXVwLEnD3D1wKuaWmG8yyR2FPAVPZ2ccnvyWcPDCFuFs9MFCvRFzzrH92Ffmfec2xJutxoac82tFnZMQUjpRgUaIneGcZ0pGqVXehbxjMUti9JKpeJu/GW4ZkLYtDaNWvIJylTyL9VzEPmRcTbYGa6iDY0nyVangrlLZDkRelTsKeUr1/f2xZthgbPjrE3YrJbJAz7VJNqw7tMh4NHLvVZPV0JhznlBMMQkhpRAVaITYIc65XjJK3Q03DLtvzL+Rb82zFst5JKOE+E/jpS4j20q129UslnMQ+6NPyxNqqKiDY0mrLQjC1nPnaJijAxnUpDEmdWqHL36Zjsy81Kd6jsVqxjf75ujDbx45a7IYWnLO04s5JiGklKECjRA7xTm3SCbpZVOK6dvrc6/rzenmIj/HrUUxtoBaldDz7S70XlBG3OngaBWqq6mDY0l72d2D7b5wUaTmXI5lQd8+aFPNX/p8z/+4yWL4z32NZj2W75mij04M/9NkMXTinOeVUExCSClCF2WE2DHOOZeM0tvWbOu863Ov640JxiI7duKGRC7mCsKYla/SYtRlSMz5WGgZg5tIIxxLWisnJ0iSxM/HxckdhRTQL2+9KTgrzdJ3++dJEn/0sPPs/HQs3jk+/3b69S0mi6EP55wmHBJCCoWuyghxAJJZWmTLt425Me+GIfdC7jMfL+d8DnKP5LDxP4xgTm66IkhIHMWVY9EIoA6OsqksitLP4RfoFpqDudPZcaqYkHYFP59c9VCFFp9+HQu2jjKk5yR+YrIah3PO6d8YIaTQqEAjxEFwG18vmaQusStis9P3pxf6l785w4ykb5P4S+/34ZVr+xVlROIAYqiDo6x6ODmJm8+cpQLNAbnqtDg+9W3hSMTP7OTV3+/9HV66dQKf7pxgyDfmDDdbTe9zGsNKCHlGVKAR4kA450e5mTdI3pocl/BDgpHbCnYdIEkS4hbG2hp2qyu1HNCkZFfCJnYhPTLJFqxR0/hGmQx098DN9HQhKTtb7iikEGr5+uLHEcPY5iNL2Y2kyzh0cbtt9R/zssxWYyeJS5vlzkcIKR2oQCPEwXDOb0omqX72iezTNz++qbfpn/5mWvzyeMndzY0N+ZAWoy6r9Gl5rIaKGoTIRScI8FGprL9cuix3FFJIL9QPxYznOmH57snYfWp1gtlqasg5Py53LkJI6UEFGiEOiHOeLRmljsYY4/roOdF6c8qTOzym7UuDOdokvPX964JSrSiBlMTeSJKEfOrgKLvmSqVi85mzNEfJQWXk5+NA5NV8pYKdNVkNDTjnN+XORAgpXahAI8RBcc6tNqNtjDXLOj36vWhDflT+Y/fV39QjfWc6Rn/5Kjz9PEowJbEnMeHxUDMGd+rgKKthHp44fO2aaLJY5I5CCuhKYiLqffCh/nx83GqD2fx/7d15WFXl+jfw77P3ZhSc0rRAxHDcDCKYZk4cTcnZ1J+Khlqn4aTmcWgytMypLE1zerPUzCwUNXPIWRxQM0NFQERRRGRwQGXY87Du9w90nwg0NGCx4f5c1z5H11p7re+CBG6eZ91PeyK6I3cmxljVwwUaY3ZOMktLJL30Utr8NM3dI3eLdRezGqzIWpQphb4RYlV3bi5HRFZJJB9NgTd3cJRdEycnuDs4SIdTUuSOwh7BzoREtPvsc/31vLzxGoNxAndqZIyVFy7QGKsCiGgPmejZ7B+zMzNXZxok8//qtPTP0q3efo2o94TuPGxSzaXFX4OaOzhWCs0VSvHzmTj+Ad8OEBG+2LvP8n/frszVGI0vWCTpO7kzMcaqNi7QGKsiiChZMkp+eSfzDqfOTNWa75qR9UMWqXQKxRvLw5W8GDXLSb5ubcUdHCuFobVqiS1xZxXckb1yy9fr8dLX3+hn/brzss5kCiCi43JnYoxVffwTG2NVCBHlSwapt/G6cd7FqRcNmuMF4u3v/i1ca7rIHY1VArqcAuHDHRwrhe41akBnNIrz2dfljsIeIO7aNfh+Mkt3IDl5fYHRGEhE1+TOxBirHrhAY6yKISJJMkmzyECvE0GXeCjZIknFHk1j1YwkSdAaLYqm3MGxUlAoFPBUqqzb4uN5CK2SISKsOBIjdfxigTYzL++1AoPhVSIyyJ2LMVZ9cIHGWBVFROvMBnPLXcsPJi0ZvUqnzdXJHYnJKD2BOzhWNj1cXZQbYk9xgVaJaAwGDP12pf6dzT+n6UymYEmSIuXOxBirfrhAY6wKI6JrRq3x2dTTV7+f0WO+Lu0sz9CprpJiUtCYOzhWKiNr10FSdrbijvbBS2SwipOQmQnfmbN0u88lbdYYjX5EdEHuTIyx6okLNMaqOCIyGbTGsQU5mlFfhn2tOfj9MYkbE1Q/aWevQe3kJOTOwf6npkqF+k5O1t3nkuSOUu2tPnacnpv3hS4zN++tAoMhnIj0cmdijFVfXKAxVk0Q0WaT3hz0y+e7Ule89YPeoOFHKqqT28nXra2cnflrfiUTrFQpN8Se4pFNmWiNRoxYtVr/36iNV3Um07MWq3Wt3JkYY4y/WTNWjRBRilFnCjh/NGXT9H99rrt44rLckVgF0eZoRFPu4FjphNetg/3JyUqLlWu0ipaUlQ3/mbO1O+ITtt+b0shDmYyxSoELNMaqGSLSGzSGUQU5muFLX1mdu2HGVqPJYJY7FitHhR0czdzBsRLydXaBs1IpHU9NlTtKtUFEWHn0GLX7bJ4u/c6dCfkGwzAi4gcBGWOVBhdojFVTRLTdZDA3+21z7L5PXpivvRrPDUSqqvTETDhyB8dKy0cIseVMHK+FUQGycnPxwqLF2skbN6VoTab2FklaLXcmxhj7Ky7QGKvGiCjHoDH2v5OV+/r8YV9rti7YbbaaeapVVXM+JgXe3MGx0nqpZk2x+cwZbuBSjogI634/SS1nfKL/LTX1q4LCKY2JcudijLGScIHGWDVHRCRJUqTZYG5xcM2x32b1WqjNunhd7lisDKWdTUcrnt5YafV1r4kcjVZcvnVL7ihV0s38AvRdtlz31k+RVwsMxs46kymCiHheN2Os0uICjTEGACCiLIPGGHIzLWfKZwOXaPd+c9gqWXnWVVWQk3zdqnZy5vmNlZRKocDTDg7WHfEJvP5FGdt8+gyafzxDf+hiygqN0diSiE7JnYkxxv4OF2iMMRsiIqvFusKkNwfsXLL/7LxBS7W30m/LHYv9Q7pbGsENQiq3ECdn5frYWP6NSBm5o9ViyDff6kd/vzYzT6/vrjUaJxORUe5cjDFWGlygMcaKIaJUg8bYLjM5e+asFxfqjvx0ghe3tlOSJEFjNCt8HB3ljsIeIrxuXZxOv6YsMPD6hP/UrwkJaDr9Y/3uxHPfa43G5kT0m9yZGGPsUXCBxhgrERFZzUbL5ya96dnNc39NWTTyG13ujTy5Y7FHdL+DYx2VSu4o7CGeVKlQ18nJuu/8ebmj2K18vR7h360xDPt21c27Ol1vjdH4FhHp5M7FGGOPigs0xthDEVGSUWv0Tz2Tvujj7vP1xzf+QZLEM7HsRfKxFDTmDo52IUChVGw8dZo/V4+IiPBLXByaTv9Y90vc2SitydSUiA7JnYsxxh4XF2iMsb9FRGaT3hRh1Bo7Rc3cljS332JtemKG3LFYKVyJuwY1P39mF0bWri12Jp5T8i9ASu/yrVt4YdFibfh331+7pdH0KzAYRhNRgdy5GGPsn+ACjTFWakR02qAxBmQmZ0/64v/+X8EPH2w0aHN5BlFldjv5urUVd3C0C8/WqAEFQH9cvSp3lErPYDbjo+07zAEzZ+uOXb48V2M0NiWiaLlzMcZYWeACjTH2SIhIkqzSt2aD2Tt2+9kfIzp/qo+J/J24JX/lpL1ZwB0c7UhjhYJ+ORvP/5geYmdCIp6Z9pH2qwPR+3VmcyuD2TyXiExy52KMsbLCBRpj7LEQ0R2D1viaQWPsuHnujvhZvRZqr8Slyx2L/Ql3cLQ//dzcFBtjeamukly9fRu9lyzVDVu5Kis7L29Inl7fm4j4iw5jrMrhAo0x9o8Q0RmDxhh0/dKNsQtHrMhd884GfcFtjdyxGICMpCw4CoG63MHRbgyqVRuZubmKjLt35Y5SaZgsFszZucvSasZM/aGLKfM1RqMPEe2WOxdjjJUXLtAYY/8YEUmSRGtNerP3mV0Ja6Z1nac/+P0xiac9yispJgVejg78SbAjzgoFGjo6Wn9NSJQ7SqVwIDkZTad/rP18774YvdnspzOZPiYiXiyOMValcYHGGCszRJRn0BrHGrXG9lvn7z7zSY/52sun0uSOVW2lnb0GtZMzrzBuZzo6OinXx8ZW63b7aTm38dLXK3QDln9969rduyPzDYbuRJQqdy7GGKsIXKAxxsocESUYNMZnb1zJef2r8G/vrpzwoz7/Fne+rmi3zmdzB0c7NKpOHfyWekWpM1W/vhd3tTpMjNpoUn8yU7/7XNIircnkTURbiYh/0cAYqza4QGOMlQsqFGnSmxvH709aMa3rPP32RXst+gKenVRRdLcKRFMnbhBibxo5OqKWg6N08MIFuaNUGKPZjC/27rN6fRhhWH3s+Hq92eyjN5kiiIjX8WCMVTtcoDHGyhURFRh1pkkmvSngwKqYXz7oMEe/e3m01airfqMDFUmSJGgNZoWPI7fYt0etFEJsPh1X5ac5SpKEn07+gcYfTtPN2bXrsMZoDM4vXGw6W+5sjDEmF8GzBhhjFUkIoXZ2c/pcCNGt78QeTl1GPqdwcHKQO1aVcy0pEwv7LUFss+ZyR2GP4XBBASJy7yJnwRcQQsgdp8wREXYmJmLSxs3aG/n5V/MNhrFEdFjuXIwxVhnwCBpjrEIRUZK+wNBXX2B4fseifQc/eG6O7siPJ8hissgdrUo5H5OCxtzB0W51rlEDZquV4jMz5Y5S5mJSLqHtp59pwlatvppy82Z4vsEQBICHehlj7B4u0BhjsiCiOF2+/gVtru5fW+btPP5hx7na4xv/IKulys/qqhCpZ9LRijs42i2FQoFGSqW07Wx8lfkcnkm/hpAvF2p7LV1688y1jHEFBqMPEW0B4ADgRyFES7kzMsZYZcBTHBljlYIQorOzu/MiFzenFoOm9qkR3CcACgX/DulxzQqZZ3lFr1KNqFNH7ijsMa28fRt7HFRS4sfT7fofwskrafh4xw7tkYspFpPVOt0iSd8QkfHPxwgh3gfQjogGyxSTMcYqDS7QGGOVhih82Ka7s5vTIre6NRoPiejr1rqHb5V8Bqe8TVVPk76s10DR3rWG3FHYY9JKEjpdSUX63Dl4sqa73HEeCRHhQPIFfLRtuyY+M9NosFhmWSXp2wd1ZRRCuABIATCEiE5UbFrGGKtcVHIHYIyx++6tdbRfCOFv0Bj7rJmyYWHthrUaDono6+bbtQUXaqV0v4NjU+7gaNdqKBR40tHRuuvcOeXoDs/JHadUJEnC1rPxmL5tuyb9zp27BUbjRwB+IqKHtm0lIr0Q4mMA84QQIbzuGWOsOuMRNMZYpSWEUAB4ybmG0/yaT7rX6/P2C25t+7aG0oHXXn6YjPPZWNBnEWKbNeei1s5Nz86GrpGHdefb4yv1f/RmqxU/nfwDH2/fobmr02XkGwwRAH4holI3qhFCqAAkAJhCRDvLLSxjjFVyXKAxxiq9e4Xaiy7uzjMUSoVvzzdDnLuMaK9wqekid7RKae83h5G0cL/0c+Mmdv3sEgNSDAYMy8pE3sIFcFRVvkkvOpMJq44dp1k7d+pNFmtinl4fAeDA446ACSEGApgJoA0Rcccgxli1xN+8GWOVHhFJRLRTl69vp83Vdd69PHrre+1nG9bP+MWUk3FH7niVzpUzV9HKkTs4VgXNnJ3hplJJMZcuyR2liFydDrN37rI+9d4H+unbtu+/VaDplqvTtSei/f9weuJWABoAI8ooKmOM2R0eQWOM2SUhRCNHF4cpJNHr6q4t0PONrq7PBDXmKX0AZv/rc+tonVI5kjs4VgmvZlyTgtoG07Kw4bJPczyXlYXFBw8Z1v1+EiqFYke+wTCDiM6V5TWEEF0ArAXQ4q/dHhljrDrgAo0xZteEEDUVSsW/HZxV79VpWLtG6Fsh7m37toaDk4Pc0WQzVT1NWvBEA8VzNbiDY1WwKz8PX2i1lDXvUyHHLyBMFgt+PhOHBfv3FyRlX7daJWmZ0WL5mogyyuuaQojtKJwquai8rsEYY5UVF2iMMbt176fVZQCmAigA0MulpvNUkiio68sdVCGjnneo81RtWTNWNEmSMLHpVOx/xgf1KuEzS+zRSZKE9lfTcOrDqWjRsEGFXTf9zh0sP3zE/PWRIxYBcS5Xr58HYCsRmcv72kIIfwD7ATQnorzyvh5jjFUmXKAxxuyWEKITgDUo/CFO+tP2Fk6ujpMlqxTeslMzqcdrXWo0bdekWix8nXk+G/O5g2OVM/DaVetrL76oeLdnj3L9pEqShL3nz2PB/gOao5cuK5RCrNWaTIuJ6Hx5XrckQog1AK4R0fSKvjZjjMmJCzTGmN0SQmwCcJiIljxgv7tQiDFOro5THJwd6nUa1s7pucHBqgZN6ldw0oqz79vDSFywX9rizR0cq5Klt27hdzdXa+yHU8vlObQcjQarjx2XFh6I1utNpqw8g+FzAJFEpC2P65WGEKIxgNMAfInoulw5GGOsonGBxhizS0IIbwCnADQmIs3fHCsABDq6OL5GRC8/6V0PXUY+5962b2tRo7ZrRcStMCvG/oDGx9Ktc596SvaGEqzs3LVY8K+0K7jxxTzUdi2b/2YtViuiL1zAymPHddvjExSOSuX2fINhAYCTlWWhaCHEAgAuRDRW7iyMMVZRuEBjjNklIcR8ACCidx7xfQ4Aeri4O79lNlp6tHy+qblTWHs3v5AWUDna/zNbs//1uXWUTqF8uU5duaOwMvbCtXTrlyOGK4e1bfvY5yAi/JF2Fd+fOGH88eRJSUBczTcYvpGI1hLR7TKMWyaEEE8AuACgAxGlyJ2HMcYqgv3/NMIYq3aEEO4AXgEQ/KjvvdfgYCeAnUKI2omHkoeknrk6zmqxtmzXvw2eH/qss3frRnb7/Jb2Rj6aPlFxjSRYxWmjVCqjTp22Dmvb9pFHRy9cv4F1J09aVh07btAYDAVGq3WlyWJZR0QXyyNrWSGi20KILwHMBjBM7jysevLy8op2c3PzkjsHezQajSY9PT29m9w5HgcXaIwxezQGwEEiSvsnJyGiXAArAawUQjQ5vil29MltcW+41nR27xTW3uW5l4KVT3jaz1pikiRBazArfZyc5I7CykF4nbr497kkpVWSoCxFw5us3Fysjz1F38YcLUi/c4eEED9qTabvAJyqLFMYS+krABeFEG2JKFbuMKz6cXNz80pKSvKROwd7NGq1Wu4Ij40LNMaYXRFCKAD8F8DosjwvEV0BMEMI8YlRa2y/d8Wh13cvix72dIuG1s5h7Wv6d1ejVn33srxkmctOuQklgHpKfvysKgpwcYGjQiGdSL2i6Ni05J8V8/R6bD59Bt8ePZYfd+2aylGl2pZvMKxC4S80rBWbuGwQkVYIMRPAPCHEC3ZWXDLG2CPjAo0xZm/6ALgL4Hh5nPzeD38nAJwQQoy9Gp/R52ZazqvrP97arZ5XXXPbPq1rBLzQStnI16PSTYM8H3MRjRwdpXtFLKuCmiiU+OXsWaljUx/b5zgrNxfb4xOwPjY2/7fUK04uDg5HcvX6FQB26s1mvYxxy9JqAJMB9ACwV+YsjDFWrvibOGPM3kwEsKgifotOREYi+lmXp+9rMVlqXb90c+DeFYeWfxm2ImtKmxm679+NMsTvT4JJbyrvKKWSeiYdrZyceXShChvo7q7YeOqUSMjMxKydu6zqGTPzn5n2ke79Lb9sPXQx5Q2jxdLgrk7Xk4g2E1FVKc7uPzv6IYDP+BcQTG5KpRKBgYHw8/NDv379kJubW2R/YGAghg8fXmTbmDFj4OrqioKCAtu2iRMnQgiBnJwcAMD169cxfPhw+Pj4IDg4GL1798bFi4WPiZ47dw7dunVDixYt0KxZM8yaNQt//ja4a9cutG3bFmq1Gm3atMGUKVMAADNmzICHhwcCAwNtr9zcXBw6dAhCCKxcudJ2jri4OAghMH/+/GL3vGbNGigUCsTHx9u2+fn5IS0tDQCwevVq+Pv7IyAgAH5+fti6dWuJH7uoqCio1Wr4+vpixIgRJR4TEhKCFi1a2PLevHkTALBkyRL4+fmhd+/eMJkKv+8ePXoUkyZNKvE89oy/yDHG7IYQojWAlgA2VvS1ichMRAeNetMEfYHBQ5enb3Pi51MRa97ZcGpy4MemL8O+zj+87jfcybxb0dFsbp7PtqqdnXh+YxWkkyQc1BTgjF5nvFGgEc9/Pj9n3u4935y/fv0lo8VSO1enG0hEG4goT+6s5ehnAGZwsxAmMxcXF8TFxSExMRF169bFsmXLbPvOnz8Pq9WKmJgYaLVFlxFs2rSprXCRJAnR0dHw8PAAUNhh9aWXXkJISAguX76MU6dO4dNPP8WNGzeg1+vRv39/fPDBB7hw4QLOnj2L48ePY/ny5QCAxMREjB8/HuvWrUNSUhJiY2PRtGlT23UnTZqEuLg426t27doACgusqKgo23GRkZFo3br1A+/b09MTc+bMKbY9IyMDc+bMwdGjRxEfH48TJ04gICCg2HEpKSn49NNPcezYMZw7dw6LFi164LV+/PFHW94nn3zSti0+Ph7PP/889uzZAyLCrFmzMH161VvLnqc4MsbsyX8BLCMi2Yes7nW/+xLAl0KI2hdPpPa8di5r6KbZ20NrNahJwX1au7TuoVZ5BzSCQlkxvwvTXs9H0yeerJBrsfJFREgzm3BEo6W9BQUFiUaDs6sQifmStIGA3QASqtuzWEREQoj3AawSQmyuDF8HGOvQoUORUaXIyEiEh4fj/Pnz2Lp1a5FRouHDh2PDhg14+eWXcejQIXTs2BG7du0CABw8eBAODg74z3/+Yzv+frG0atUqdOzYET179gQAuLq6YunSpQgJCcG4cePw+eefIyIiAi1btgRQOML31ltv/W32xo0bIz8/Hzdu3MCTTz6J3bt3o3fv3g88vm/fvjhy5AguXLiAFi1a2LbfvHkT7u7ucHNzAwC4ubnZ/vxn3377LcaNG4c6dQqbb90vvEqLiGA2m6HT6eDg4IB169ahV69eqFu36i0rwwUaY8wuCCGeBPASgGZyZ/mre90gowBECSGUOel32kevjhl4ZN1v/0cSNfT7V0tJ3aW5q0+wN55sUq9cnl0jIugMJmVT7uBol4gIGWYzTuv1+F2n0x/VaqwaSTIrhfhVK0lbAOzPlaR8uXPKjYgOCSEuABgnhFgtdx5WpRERPfTfnNVqxYEDB/Dvf//btm3Dhg3Yt28fkpOTsWTJkiIFWvPmzbFt2zbcvXsXkZGRePnll20FWmJiIoKDS1455ty5c8X2+fj4QKPRID8/H4mJibYpjSVZuHAh1q1bBwCoU6cODh48aNs3ZMgQbNy4EW3atEFQUBCcHvI9RKFQ4L333sPcuXPx/fff27a3bt0aDRo0QJMmTdC9e3cMGjQI/fr1K/b++9M1O3bsCKvVihkzZuDFF18s8VqvvPIKlEolBg8ejGnTpkEIgfHjx+O5556Dr68vOnbsiAEDBmDPnj0PzGvPuEBjjNmL/wDYSEQ5cgd5mHud8o7fe70nhGgcu+Ns76QjF1+0WqwdhRA1mrTxMrXq1Mzdp6238PLzhIPTP/9SfP3STQhwB0d7YSXCRaMRp/V6HNdqNaf0OoWJyOQoxPF8SdoN4DCABJKkajVKVkofANgDYIbMOVjVJgkhQojo7F936PV6BAYGIjMzE61atUKPHj0AALGxsahXrx68vLzg4eGBV199FXfu3CkywjNo0CCsX78ev//+O1asWFEhNzJp0iS88847Je4bOnQohg0bhuTkZISFheH48Yf33xoxYgTmzJmDK1eu2LYplUrs3r0bf/zxBw4cOIBJkybh1KlTmDFjRpH3WiwWpKSk4NChQ8jIyECXLl2QkJBgm3J5348//ggPDw8UFBRg8ODB+OGHHzBq1CiEh4cjPDwcADBz5kxMmDABu3btwtq1a9GoUSMsWLAAilIsQWIPuEBjjFV6QggnAG8BeEHuLI+KiK4C+H/3XhBCeJ4/mtLx8umr/1KplN2NelPjp5o+qWvZqZlrs2ebOPgEe8Otbo1Hvs65Ixe4g2MlZpQkJBgMOKXXSUe1Wk2iweDsIMQtAg5pJWkvgKMArui5IPtbRBQP4Cm5c7Dq6/4zaDqdDqGhoVi2bBkmTJiAyMhIJCcnw9vbGwCQn5+PzZs34/XXX7e9d9iwYQgODsbo0aOLFBO+vr7YtGlTiddTq9U4cuRIkW2pqalwc3NDzZo14evri1OnTj30+bEHadiwIRwcHLBv3z589dVXf1ugqVQqTJkyBfPmzSuyXQiBdu3aoV27dujRowdeeeWVYgWap6cn2rdvDwcHBzRp0gTNmzdHSkoKnn322SLH3X8uz93dHSNGjMDJkycxatQo2/6srCycPHkSH330Ebp27Yro6GjMnj0bBw4csBXL9o6/kTPG7MFwFD5zc07uIP8UEWUQ0Qaj1vgfbZ6umdVsrZtxPnvwwe+Ozv3+vajfP3hutmHq83MKvpu8Xn984x+4kXoLpXnU6MqZdKidnPiH+0ritsWCQxoN5t+8aRmYdiWvXcpF8/jMjOSvb99edkqvH20k8iywWj01VuvLRLSWiFKr2zNljNk7V1dXLF68GAsWLIDJZEJUVBQSEhKQlpaGtLQ0bN26FZGRkUXe07hxY8yZMwdjx44tsr1bt24wGo345ptvbNvi4+MRExODkSNH4ujRo9i/fz+AwhG8CRMm4L333gMAvPvuu5g7d65tCqEkSfj6669LfR8zZ87EvHnzoCzlDIwxY8Zg//79uHXrFoDCgun06dO2/XFxcWjcuHGx9w0cOBCHDh0CAOTk5ODixYt45plnihxjsVhsXS3NZjN27NgBPz+/IsdMnz4dM2fOBFD4sRBCQKFQQKfTle6G7UCJI2heXl7Rbm5uXhUdhpUdjUaTnp6e3k3uHIz9U6Lwga2JKGyxXeUQkQbAgXuvGUII5d3sPP/ft5zumHDgfE+rxdoRQrh6B3iavQO9ani2ekrp0aIhGjSpD6XD/76Z3jifbe3p7MzzGyuYQZJw2WTCRaMB5w1GU4JBr79kMjmaieAiRKJWknZZCqcr/m6yWrV/e0LGmF1p06YNAgIC8Omnn8LDwwNPP/20bV+XLl2QlJSE7OzsIu958803i51HCIEtW7Zg4sSJmDdvHpydneHt7Y1FixbBxcUFW7duxdtvv41x48bBarUiPDwc48ePBwAEBARg0aJFCAsLg06ngxACffv2tZ37z8+gAcAvv/xS5NrPP/98ifd2v8j7c+MSAHB0dMSECRPw3//+F0BhIfXOO+8gKysLzs7OqF+/fokFYmhoKPbu3Qu1Wg2lUokvvvgCTzzxBIDCpQni4uJgNBoRGhoKs9kMq9WKF154ocgI5JkzZwAAQUFBAAqnXPr7+6NRo0a2grUqECX9wk6tVl9KSkrykSEPKyNqtfpyUlJS078/krHKTQjRFcAKAGoikuTOIwchhCeAdgqlorWLu3MHq8XqZzaY69d9uo6ukd/Tysb+jVwPfrWPPqxTT9HbvSYUlWwB7apAutfE46LRiAtGo5Rg0GsvGI3IsVhcXBWKDAHE5UvSCQDxABIAZPKIGGNVA/9cbJ/s+WdhfgaNMVbZTQTwVXUtzoDCaZEAMlC4DhQAQAjheiv9tu+t9Nv+iQeTg50k6vXx9et1IrKzazzl4KBv5uSkaOHk5Orj6KRo4uiIxo6OcKkiD0+XFyLCXasV2RYLssxmZJnNSDYadOcMBvNVs9lVBRQ4CXFOS3TCTBSHwmLsYr7Vyu3eGWOMlRku0BhjlZYQwgdAZwAvy52lsiEiHYA/7r1s7caFEDXTzeYW6WZzy8MajbqGQhEsAS11kvSUoxCWJ1Qq01MqFXk6ODp6ODg4N3BQiYYqBzRQqdBQpYJbFe4CaSbCDbP5fwWYxUzpJpM+3WQ2Z1nMitsWi4tCCJOzENcVEOlGki7oCxtSxANINBUup8AYY4yVq1IVaG5ubtBoNLa/r1mzBrGxsVi6dClmzJgBNzc3vPPOOxgzZgz27duH1NRUODk5IScnB23btrU9LNmqVSu0bNkSBoMB7u7uGDt2LMaMGQMARc5zn7e3t61lqRACkydPxoIFCwAA8+fPh0ajwYwZM4pl6Nu3L4YMGQKdTodGjRrhypUrqFmzpu28AwcORFhYGPR6Pd599114eHjAYDDgzTffxKRJk4rd/8PuS5IkTJw4EdHR0RBCwNnZGVFRUWjSpEmRc3Tu3BkFBQUAChf0a9euXbE5wADw/vvv49dffwVQ+BDksGHDAAAjR45EQkIC+vbti7lz5wIAZs+eDT8/PwwcOLA0n0bG7NHbAFYSET+7U0r31u25X7jZCCGEnqhehtnsmWE2e/6h13soAa8aCkUzhRDeVqKn9JJUXyGEqKtUGhqoVJKHg6PK08HBpaFKpailVMJVoYCbQoEaf3k5ClEua7v9HQsRNJKEfKsVuVYr8iQr8u7/2SrRHavFfMNiMWaYzdINs9mhQJKcnIXIcxAiC0CqVpLOW4A0AFcBpANIJ0kqqPAbYYwxxv6kzEfQlEolVq9eXeIK5j4+PraH+1JTUzFo0CAQEV555ZW/Pa+TkxN+/vlnTJ06FfXq1StVFldXV4SGhmLLli0YPXo0ACAvLw9Hjx7FTz/9hKioKAwbNgxLly7F7du30aJFCwwZMgSNGjUq9X1t2LABWVlZiI+Ph0KhQEZGBmrUKN4iOyYmxvbnwYMHY8CAAcWO+fXXX3H69GnbQ5IhISHo1asX0tLS4OLigvj4ePTo0QN5eXnQ6XT4/fffMW3atFJ9LBizN0KImgBGAXj0vsGsmHvPQ9269zpT0jFCCAGimtctFs/rFovnWYPBQwCNaigUTVUQ9SFQi4jcJcBNAmpYiFzMRM4AhJMQJmeFwuoiFNYaCgW5KRRwVyqEu0KpdFUIpQQQofB/pHt9KSW6tw2E+/slAgiF81mJAAKgkySpQLJCK0nQSZJST6Q0SpKDFVA6CGFwEKJABeQJIe4Q0S0LcEMvSdkSkAPgNgqLr6sAsrSSZC7/jzZjrCrRaDTparVa7hjsEWk0mnS5MzyuMi/QJk6ciIULFxbpuFKSZ555Bl9++SWmTJlSqgJNpVLhjTfewMKFCzFnzpxS5wkLC8Py5cttBdqWLVsQGhoKV1fXIsc98cQTaNq0KbKzs0ss0B50X9nZ2Xjqqadsa1l4eno+NE9+fj6io6Px3XffFduXlJSELl26QKVSQaVSISAgALt374a/vz/0ej0kSYLZbIZSqcRHH32ETz75pNQfB8bs0KsA9hLRNbmDVBf3iri8e69SL2kghHDSE7nrrVb3u7C6A/jryxWFtRYBkP7y/yVt+/M+AqADkA+g4N7r/p91JiIYee0wxlg54q7YrKKVqkC7v2L6fXfu3EH//v1LPNbLywudOnXCDz/8gH79+j30vEFBQUhOTi512HHjxiEgIOCR2miGhobitddew+3bt/HEE09g/fr1trakf5aeng6DwYCAgIASz/Og+xo6dCg6deqEmJgYdO/eHS+//DLatGnzwDy//PILunfvXmTK5X2tW7fGJ598gilTpkCn0+HgwYNQq9UYOnQo6tevj6CgIISHh+PSpUuQJMnWYvRBhBCuACYDcHzogYxVTq8A+D+5Q7C/R0RGAEYUjlhVKCFEtBBiHBGdr+hrM8YYY+WhVAXa/RXT77v/DNqDTJ06FQMGDECfPn0eet4/dyB+0PMLf95es2ZNjBo1CosXL4aLi0tposPR0RH9+/fHpk2bMHjwYJw5cwahoaG2/Rs2bMCRI0eQnJyMpUuXwtnZ+ZHuy9PTExcuXEB0dDSio6PRvXt3bNy4Ed27dy/xHJGRkXjttddK3NezZ0/88ccfeP7551G/fn106NDBtmjgokWLbMf169cPK1aswJw5c3D27Fn06NHjQSOWBMAMXpCc2adPiOiE3CGYXXgaABdojDHGqoRy6eLYrFkzBAYGIioq6qHHnTlzBq1atQJQOMXwrwv5FRQUoHbt2kW2TZw4EUFBQaWaFnlfWFgYZs2aBSLCgAED4ODgYNt3/xm02NhY9OzZE/3790fDhg0f6b6cnJzQq1cv9OrVCw0aNLCNkv1VTk4OTp48iS1btjwwa0REBCIiIgAULr7XvHnzIvu3bt2K4OBgaDQaXL58GVFRUQgNDcXIkSOLTdskIj2AeQ/94DDGmH3LBVBb5gyMMcZYmSm3kZWIiAjMnz//gfvT0tLwzjvv4O233wZQuNr6tm3bbJ0Of/75Z7Ru3do2gnRf3bp1MXToUKxatarUWUJCQpCSkoJly5YhLCysxGPatm2L8PBwfPXVV490X6dPn0ZWVhYAQJIkxMfHo3HjxiW+d9OmTejbt+8DR+msVitu374NAIiPj0d8fDx69uxp2282m7Fo0SK899570Ov1ttFFq9UKk4mX4WGMVUu54AKNMcZYFVJuBZqvr2+xZ6QuX76MNm3aoFWrVhg6dCgmTJhgGwkLCAjA+PHj0alTJwQGBuLrr7/GypUrSzz3lClTkJPz4Ecd3nzzTXh6esLT0xMdOnSAQqHAkCFDcPv2bXTt2vWB73v//ffx3XffoaCgAK+99lqJ0zj/el83b95Ev3794Ofnh4CAAKhUqhKfcQOA9evXFysQY2NjbVMezWYzOnfuDLVajTfeeAPr1q2DSvW/Qc5ly5Zh9OjRcHV1RUBAAHQ6Hfz9/REcHFxspJExxqqJXHCBxhhjrAoRf34O7D61Wn0pKSnJR4Y8rIyo1erLSUlJTeXOwRhj5UkI8REAByKaLncWxhhjrCxw8wjGGGP2LBc8gsYYY6wK4QKNMcaYPcsFF2iMMcaqEC7QGGOM2bNcALXkDsEYY4yVlRLb7Gs0mnS1Wl3RWVgZ0mg06XJnYIyxCpAHHkFjjDFWhZRYoKWnp3er6CCMMcbYY8gFF2iMMcaqEJ7iyBhjzJ7lggs0xhhjVQgXaIwxxuxZLrhAY4wxVoWUuA4aY4wxZg+EEAoAZgBORGSROw9jjDH2T/EIGmOMMbtFRBKAfAA15c7CGGOMlQUu0BhjjNm7XPA0R8YYY1UEF2iMMcbsXS64QGOMMVZFcIHGGGPM3uWCCzTGGGNVRInroDHGGGN2JBdALblDMMaqJi8vr2g3NzcvuXOw/9FoNOlVed1mLtAYY4zZu1zwCBpjrJy4ubl5JSUl+cidg/2PWq2WO0K54imOjDHG7F0uuEBjjDFWRXCBxhhjzN7lgQs0xlgFUSqVCAwMhJ+fH/r164fc3FwAQFpaGlxcXBAYGGh7rV27FgDg7e2NnJycIudZs2YNxo8fX2RbYGAghg8fXmTbmDFj4OHhAaPRCADIycmBt7e3bf/FixfRu3dvNGvWDEFBQRg6dChu3LiBQ4cOoVatWkXy7N+/v9j9hISEoG3btra/x8bGIiQkBACg0+kwcuRI+Pv7w8/PD506dYJGoyny/oKCgiLXqFevHiZOnFjsOvv27UNwcDD8/f0RHByM6OhoAIDRaMSLL74IPz8/LF++3Hb8G2+8gdOnTxc7T3XAUxwZY4zZu1wATeQOwRirHlxcXBAXFwcAGD16NJYtW4aIiAgAgI+Pj23fozp//jysVitiYmKg1WpRo0YN2z6lUonVq1fjrbfeKvIeg8GAPn364Msvv0S/fv0AAIcOHcKtW7cAAJ07d8aOHTv+9to3b97Erl270KtXryLbv/rqKzRo0AAJCQkAgAsXLsDBwaHIMe7u7kXuOTg4GIMGDSp2jXr16mH79u14+umnkZiYiNDQUGRmZmLPnj3o1KkTPvzwQ3Ts2BFjx47F2bNnYbVaERQU9LfZqyIeQWOMMWbvcsEjaIwxGXTo0AGZmZllcq7IyEiEh4ejZ8+e2Lp1a5F9EydOxMKFC2GxWIps/+mnn9ChQwdbcQYUjoj5+fk90rXfffddzJkzp9j27OxseHh42P7eokULODk5PfA8Fy9exM2bN9G5c+di+9q0aYOnn34aAODr6wu9Xg+j0QgHBwfodDqYzWYQEQBg+vTpmDVr1iPdQ1XCBRpjjDF7lwsu0BhjFcxqteLAgQPo37+/bdvly5eLTPeLiYkp9fk2bNiA4cOHIywsDJGRkUX2eXl5oVOnTvjhhx+KbE9MTERwcPADzxkTE1Mkz+XLl0s8rkOHDnB0dMTBgweLbH/11Vcxb948dOjQAdOmTUNKSspD72H9+vUYNmwYhBAPPW7z5s0ICgqCk5MTevTogbS0NDz33HOYMGECtm3bhqCgIFsxVx3xFEfGGGP27i6AjkKI7XIHYYxVGQRgChEVq0j0ej0CAwORmZmJVq1aoUePHrZ9jzvFMTY2FvXq1YOXlxc8PDzw6quv4s6dO6hbt67tmKlTp2LAgAHo06dPqc9b2imOADBt2jTMnj0b8+bNs20LDAxEamoq9u7di/379+PZZ5/Fb7/9hlatWpV4jvXr1xcrIv/q3LlzeP/997F3714AgEqlwk8//QQAMJvNCA0NxdatWzF58mSkp6dj1KhRRYrg6oALNMYYY/buOIBRAJRyB2GMVRkSgIySdtx/Bk2n0yE0NBTLli3DhAkT/tHFIiMjkZycbGv+kZ+fj82bN+P111+3HdOsWTMEBgYiKirKts3X1xeHDx/+R9e+r1u3bpg2bRpOnDhRZLubmxsGDRqEQYMGQaFQYOfOnSUWaGfPnoXFYnnoiF5GRgZeeuklrF27Fj4+xVcuWL58OUaNGoUTJ06gVq1a2LBhA7p168YFGmOMMWZPiMgMYKfcORhj1YurqysWL16MgQMHYuzYsY99HkmSEBUVhYSEBNu0voMHD2LWrFlFCjQAiIiIKDKCNmLECHz66af49ddfbduPHDlSZOTtUUybNg3/+c9/8MwzzwAAjh07BrVajTp16sBkMiEpKcnW4fGvIiMjERYW9sBz5+bmok+fPvjss8/QsWPHYvvv3r2LHTt2YM+ePdi+fTsUCgWEENDr9Y91L/aMn0FjjDHGGGPsMbRp0wYBAQG2Z8b++gza4sWLbccGBATA09MTnp6emDx5sm17TEwMPDw8ijxz1aVLFyQlJSE7O7vI9Xx9fYt0NnRxccGOHTuwZMkSNGvWDGq1GsuXL0f9+vVt5/5znk2bNgEAevfujaysrGL307t3b9t7799P165d4e/vjzZt2qBt27YYPHhwiR+LqKioYgXatm3b8NFHHwEAli5dikuXLmHmzJm2PDdv3rQdO3PmTEREREChUCA0NBQxMTHw9/dHeHh4iderysT9bimMMcYYY4yxotRq9aWkpKTi8/GYbNRq9eWkpKSmcucoLzyCxhhjjDHGGGOVBBdojDHGGGOMMVZJcIHGGGOMMcYYY5UEF2iMMcYYY4wxVklwm33GGGOMMcYeQKPRpKvVarljsD/RaDTpcmcoT9zFkTHGGGOMMcYqCZ7iyBhjjDHGGGOVBBdojDHGGGOMMVZJ/H8P/VQGHf5NxAAAAABJRU5ErkJggg=="/>
          <p:cNvSpPr>
            <a:spLocks noChangeAspect="1" noChangeArrowheads="1"/>
          </p:cNvSpPr>
          <p:nvPr/>
        </p:nvSpPr>
        <p:spPr bwMode="auto">
          <a:xfrm>
            <a:off x="155574" y="-144463"/>
            <a:ext cx="4056385" cy="40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10" y="2132856"/>
            <a:ext cx="5508104" cy="40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2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6048920" cy="27363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Hierarchical Risk Parity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" y="3875278"/>
            <a:ext cx="9020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6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‘Analysing </a:t>
            </a:r>
            <a:r>
              <a:rPr lang="en-IN" altLang="en-US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 changes using event </a:t>
            </a:r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Twitter </a:t>
            </a:r>
            <a:r>
              <a:rPr lang="en-IN" altLang="en-US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feeds</a:t>
            </a:r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alt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err="1"/>
              <a:t>Satyabrata</a:t>
            </a:r>
            <a:r>
              <a:rPr lang="en-IN" altLang="en-US" dirty="0"/>
              <a:t> </a:t>
            </a:r>
            <a:r>
              <a:rPr lang="en-IN" altLang="en-US" dirty="0" err="1" smtClean="0"/>
              <a:t>Aich</a:t>
            </a:r>
            <a:r>
              <a:rPr lang="en-IN" altLang="en-US" dirty="0" smtClean="0"/>
              <a:t>, </a:t>
            </a:r>
            <a:r>
              <a:rPr lang="en-IN" altLang="en-US" dirty="0" err="1"/>
              <a:t>Hee-Cheol</a:t>
            </a:r>
            <a:r>
              <a:rPr lang="en-IN" altLang="en-US" dirty="0"/>
              <a:t> </a:t>
            </a:r>
            <a:r>
              <a:rPr lang="en-IN" altLang="en-US" dirty="0" smtClean="0"/>
              <a:t>Kim, </a:t>
            </a:r>
            <a:r>
              <a:rPr lang="en-IN" altLang="en-US" dirty="0" err="1"/>
              <a:t>Mangal</a:t>
            </a:r>
            <a:r>
              <a:rPr lang="en-IN" altLang="en-US" dirty="0"/>
              <a:t> </a:t>
            </a:r>
            <a:r>
              <a:rPr lang="en-IN" altLang="en-US" dirty="0" err="1" smtClean="0"/>
              <a:t>Sain</a:t>
            </a:r>
            <a:r>
              <a:rPr lang="en-IN" altLang="en-US" dirty="0" smtClean="0"/>
              <a:t>, </a:t>
            </a:r>
            <a:r>
              <a:rPr lang="en-IN" altLang="en-US" dirty="0" err="1"/>
              <a:t>Bijay</a:t>
            </a:r>
            <a:r>
              <a:rPr lang="en-IN" altLang="en-US" dirty="0"/>
              <a:t> </a:t>
            </a:r>
            <a:r>
              <a:rPr lang="en-IN" altLang="en-US" dirty="0" err="1"/>
              <a:t>Bhaskar</a:t>
            </a:r>
            <a:r>
              <a:rPr lang="en-IN" altLang="en-US" dirty="0"/>
              <a:t> </a:t>
            </a:r>
            <a:r>
              <a:rPr lang="en-IN" altLang="en-US" dirty="0" err="1" smtClean="0"/>
              <a:t>Deo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sentiment analysis of  “Samsung” stock during the launch event of Galaxy Note 7 with over 200000 tweets and price movement of Samsung during that period.</a:t>
            </a:r>
          </a:p>
          <a:p>
            <a:pPr marL="0" indent="0"/>
            <a:endParaRPr lang="en-US" altLang="ko-KR" sz="1800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altLang="en-US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Prediction Using Sentiment Analysis </a:t>
            </a:r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Twitter </a:t>
            </a:r>
            <a:r>
              <a:rPr lang="en-IN" altLang="en-US" sz="2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Day Trader</a:t>
            </a:r>
            <a:r>
              <a:rPr lang="en-IN" altLang="en-US" sz="20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r>
              <a:rPr lang="en-IN" altLang="en-US" dirty="0"/>
              <a:t>Muhammad </a:t>
            </a:r>
            <a:r>
              <a:rPr lang="en-IN" altLang="en-US" dirty="0" err="1"/>
              <a:t>Aiman</a:t>
            </a:r>
            <a:r>
              <a:rPr lang="en-IN" altLang="en-US" dirty="0"/>
              <a:t> </a:t>
            </a:r>
            <a:r>
              <a:rPr lang="en-IN" altLang="en-US" dirty="0" err="1"/>
              <a:t>Asraf</a:t>
            </a:r>
            <a:r>
              <a:rPr lang="en-IN" altLang="en-US" dirty="0"/>
              <a:t> </a:t>
            </a:r>
            <a:r>
              <a:rPr lang="en-IN" altLang="en-US" dirty="0" err="1"/>
              <a:t>Roslan</a:t>
            </a:r>
            <a:r>
              <a:rPr lang="en-IN" altLang="en-US" dirty="0"/>
              <a:t>, </a:t>
            </a:r>
            <a:r>
              <a:rPr lang="en-IN" altLang="en-US" dirty="0" err="1"/>
              <a:t>Mohd</a:t>
            </a:r>
            <a:r>
              <a:rPr lang="en-IN" altLang="en-US" dirty="0"/>
              <a:t> </a:t>
            </a:r>
            <a:r>
              <a:rPr lang="en-IN" altLang="en-US" dirty="0" err="1"/>
              <a:t>Hezri</a:t>
            </a:r>
            <a:r>
              <a:rPr lang="en-IN" altLang="en-US" dirty="0"/>
              <a:t> </a:t>
            </a:r>
            <a:r>
              <a:rPr lang="en-IN" altLang="en-US" dirty="0" err="1"/>
              <a:t>Fazalul</a:t>
            </a:r>
            <a:r>
              <a:rPr lang="en-IN" altLang="en-US" dirty="0"/>
              <a:t> </a:t>
            </a:r>
            <a:r>
              <a:rPr lang="en-IN" altLang="en-US" dirty="0" err="1" smtClean="0"/>
              <a:t>Rahiman</a:t>
            </a:r>
            <a:endParaRPr lang="en-IN" altLang="en-US" dirty="0" smtClean="0"/>
          </a:p>
          <a:p>
            <a:endParaRPr lang="en-IN" alt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used </a:t>
            </a:r>
            <a:r>
              <a:rPr lang="en-IN" altLang="en-US" i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Artificial Neural Network for twitter sentiment analysis of Apple stock </a:t>
            </a:r>
          </a:p>
          <a:p>
            <a:pPr marL="0" indent="0"/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Sentiments ranging from -1 to +5 with words like “bad”, “good”, “not good”, for a period  of 6 days with a time frame of 9 am to 4 pm for intraday trading.</a:t>
            </a:r>
            <a:endParaRPr lang="en-IN" alt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IN" altLang="en-US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6"/>
          <p:cNvSpPr>
            <a:spLocks noGrp="1"/>
          </p:cNvSpPr>
          <p:nvPr>
            <p:ph idx="1"/>
          </p:nvPr>
        </p:nvSpPr>
        <p:spPr>
          <a:xfrm>
            <a:off x="385740" y="1710849"/>
            <a:ext cx="8402525" cy="3823283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18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altLang="ko-KR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the project is to design a portfolio which provides a highest return for a given risk taken with a particular set of diversified stocks.</a:t>
            </a:r>
          </a:p>
          <a:p>
            <a:pPr marL="0" indent="0"/>
            <a:endParaRPr lang="en-US" altLang="ko-KR" sz="135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ko-KR" sz="15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I will be attempting to perform stock price prediction using Facebook Prophet, ARIMA and L.S.T.M and the optimum model would be taken into consideration for designing </a:t>
            </a:r>
            <a:r>
              <a:rPr lang="en-US" altLang="ko-KR" sz="135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Diversified Portfolio consisting of 10 stocks in total using RMSE and MAPE.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stocks from various sectors (Cement, IT etc).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Exchange Traded Mutual </a:t>
            </a:r>
            <a:r>
              <a:rPr lang="en-US" altLang="ko-KR" sz="135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Fund(NiftyBeES, BankBeES).</a:t>
            </a:r>
            <a:endParaRPr lang="en-US" altLang="ko-KR" sz="13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US" altLang="ko-KR" sz="13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ko-KR" sz="135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with the forecasting I will also perform Markowitz’s Optimization technique </a:t>
            </a:r>
            <a:r>
              <a:rPr lang="en-US" altLang="ko-KR" sz="135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i.e. </a:t>
            </a:r>
            <a:r>
              <a:rPr lang="en-US" altLang="ko-KR" sz="135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Frontier Model using Scipy optimizer and Monte Carlo simulation in order to obtain a portfolio with the highest Sharpe Ratio.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661196" cy="597681"/>
          </a:xfrm>
        </p:spPr>
        <p:txBody>
          <a:bodyPr>
            <a:normAutofit/>
          </a:bodyPr>
          <a:lstStyle/>
          <a:p>
            <a:r>
              <a:rPr lang="en-IN" altLang="ko-KR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of PHASE-I</a:t>
            </a:r>
            <a:endParaRPr lang="ko-KR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altLang="en-US" sz="1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altLang="en-US" sz="180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 based on Social Sentiments using Machine </a:t>
            </a:r>
            <a:r>
              <a:rPr lang="en-IN" altLang="en-US" sz="1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Learning’</a:t>
            </a:r>
            <a:endParaRPr lang="en-IN" altLang="en-US" sz="1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/>
              <a:t> </a:t>
            </a:r>
            <a:r>
              <a:rPr lang="en-IN" altLang="en-US" dirty="0" err="1" smtClean="0"/>
              <a:t>Tejas</a:t>
            </a:r>
            <a:r>
              <a:rPr lang="en-IN" altLang="en-US" dirty="0" smtClean="0"/>
              <a:t> </a:t>
            </a:r>
            <a:r>
              <a:rPr lang="en-IN" altLang="en-US" dirty="0" err="1" smtClean="0"/>
              <a:t>Mankar</a:t>
            </a:r>
            <a:r>
              <a:rPr lang="en-IN" altLang="en-US" dirty="0" smtClean="0"/>
              <a:t>, </a:t>
            </a:r>
            <a:r>
              <a:rPr lang="en-IN" altLang="en-US" dirty="0" err="1"/>
              <a:t>Tushar</a:t>
            </a:r>
            <a:r>
              <a:rPr lang="en-IN" altLang="en-US" dirty="0"/>
              <a:t> </a:t>
            </a:r>
            <a:r>
              <a:rPr lang="en-IN" altLang="en-US" dirty="0" err="1" smtClean="0"/>
              <a:t>Hotchandani</a:t>
            </a:r>
            <a:r>
              <a:rPr lang="en-IN" altLang="en-US" dirty="0" smtClean="0"/>
              <a:t>, </a:t>
            </a:r>
            <a:r>
              <a:rPr lang="en-IN" altLang="en-US" dirty="0"/>
              <a:t>Manish </a:t>
            </a:r>
            <a:r>
              <a:rPr lang="en-IN" altLang="en-US" dirty="0" err="1" smtClean="0"/>
              <a:t>Madhwani</a:t>
            </a:r>
            <a:r>
              <a:rPr lang="en-IN" altLang="en-US" dirty="0" smtClean="0"/>
              <a:t>, </a:t>
            </a:r>
            <a:r>
              <a:rPr lang="en-IN" altLang="en-US" dirty="0" err="1"/>
              <a:t>Akshay</a:t>
            </a:r>
            <a:r>
              <a:rPr lang="en-IN" altLang="en-US" dirty="0"/>
              <a:t> </a:t>
            </a:r>
            <a:r>
              <a:rPr lang="en-IN" altLang="en-US" dirty="0" err="1" smtClean="0"/>
              <a:t>Chidrawar</a:t>
            </a:r>
            <a:r>
              <a:rPr lang="en-IN" altLang="en-US" dirty="0" smtClean="0"/>
              <a:t>, </a:t>
            </a:r>
            <a:r>
              <a:rPr lang="en-IN" altLang="en-US" dirty="0" err="1"/>
              <a:t>Lifna</a:t>
            </a:r>
            <a:r>
              <a:rPr lang="en-IN" altLang="en-US" dirty="0"/>
              <a:t> </a:t>
            </a:r>
            <a:r>
              <a:rPr lang="en-IN" altLang="en-US" dirty="0" smtClean="0"/>
              <a:t>C.S</a:t>
            </a:r>
            <a:endParaRPr lang="en-IN" altLang="en-US" i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Comparative study between Naïve Bayes and Support Vector Machine. SVM is the most </a:t>
            </a:r>
          </a:p>
          <a:p>
            <a:pPr marL="0" indent="0"/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feasible model with an accuracy of 64.10%.</a:t>
            </a:r>
          </a:p>
          <a:p>
            <a:pPr marL="0" indent="0"/>
            <a:r>
              <a:rPr lang="en-IN" altLang="en-US" sz="17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r>
              <a:rPr lang="en-IN" altLang="en-US" sz="17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altLang="en-US" sz="1700" b="1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arenBoth"/>
            </a:pPr>
            <a:r>
              <a:rPr lang="en-IN" altLang="en-US" i="0" dirty="0" smtClean="0"/>
              <a:t>Historical </a:t>
            </a:r>
            <a:r>
              <a:rPr lang="en-IN" altLang="en-US" i="0" dirty="0"/>
              <a:t>Twitter data cannot be obtained, unless it is saved by someone, so data has to </a:t>
            </a:r>
            <a:r>
              <a:rPr lang="en-IN" altLang="en-US" i="0" dirty="0" smtClean="0"/>
              <a:t>be </a:t>
            </a:r>
            <a:r>
              <a:rPr lang="en-IN" altLang="en-US" i="0" dirty="0"/>
              <a:t>collected over a duration of a fixed number of months starting from the present date and </a:t>
            </a:r>
            <a:r>
              <a:rPr lang="en-IN" altLang="en-US" i="0" dirty="0" smtClean="0"/>
              <a:t>time</a:t>
            </a:r>
            <a:r>
              <a:rPr lang="en-IN" altLang="en-US" i="0" dirty="0"/>
              <a:t>.</a:t>
            </a:r>
            <a:endParaRPr lang="en-IN" altLang="en-US" i="0" dirty="0" smtClean="0"/>
          </a:p>
          <a:p>
            <a:pPr>
              <a:buAutoNum type="arabicParenBoth"/>
            </a:pPr>
            <a:r>
              <a:rPr lang="en-IN" altLang="en-US" i="0" dirty="0" smtClean="0"/>
              <a:t>It </a:t>
            </a:r>
            <a:r>
              <a:rPr lang="en-IN" altLang="en-US" i="0" dirty="0"/>
              <a:t>is necessary to filter out required data from the stream of unrelated </a:t>
            </a:r>
            <a:r>
              <a:rPr lang="en-IN" altLang="en-US" i="0" dirty="0" smtClean="0"/>
              <a:t>tweets</a:t>
            </a:r>
            <a:r>
              <a:rPr lang="en-IN" altLang="en-US" i="0" dirty="0"/>
              <a:t>.</a:t>
            </a:r>
            <a:endParaRPr lang="en-IN" altLang="en-US" i="0" dirty="0" smtClean="0"/>
          </a:p>
          <a:p>
            <a:pPr>
              <a:buAutoNum type="arabicParenBoth"/>
            </a:pPr>
            <a:r>
              <a:rPr lang="en-IN" altLang="en-US" i="0" dirty="0" smtClean="0"/>
              <a:t>Authentication </a:t>
            </a:r>
            <a:r>
              <a:rPr lang="en-IN" altLang="en-US" i="0" dirty="0"/>
              <a:t>is required for accessing real time Twitter data. </a:t>
            </a:r>
            <a:endParaRPr lang="en-IN" alt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US" altLang="ko-KR" sz="1800" dirty="0" smtClean="0"/>
          </a:p>
          <a:p>
            <a:r>
              <a:rPr lang="en-IN" alt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‘Hierarchical Risk Parity and Minimum Variance Portfolio Design on NIFTY 50 </a:t>
            </a:r>
            <a:r>
              <a:rPr lang="en-IN" altLang="en-US" sz="1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Stocks</a:t>
            </a:r>
            <a:r>
              <a:rPr lang="en-IN" altLang="en-US" sz="19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IN" altLang="en-US" sz="19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Jaydip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Sen,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Saikat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Mondal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Sidra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Mehtab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Abhishek Dutta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proposes a systematic approach to designing portfolios using two algorithms, </a:t>
            </a: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critical</a:t>
            </a:r>
          </a:p>
          <a:p>
            <a:pPr marL="0" indent="0"/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algorithm, and the hierarchical risk parity algorithm on eight sectors of the Indian </a:t>
            </a: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 important sectors of NSE are first chosen. The selected sectors are: (</a:t>
            </a:r>
            <a:r>
              <a:rPr lang="en-IN" alt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auto, (ii) banking,  </a:t>
            </a:r>
            <a:endParaRPr lang="en-IN" altLang="en-US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iii) FMCG, (iv)information technology (IT), (v) metal, (vi) pharmaceuticals, (vii) realty, </a:t>
            </a: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viii)  NIFTY 50. NIFTY 50 contains the 50 most critical stock from several sectors of the Indian stock market.</a:t>
            </a:r>
          </a:p>
          <a:p>
            <a:pPr marL="0" indent="0"/>
            <a:endParaRPr lang="en-US" altLang="ko-KR" sz="1800" dirty="0" smtClean="0"/>
          </a:p>
          <a:p>
            <a:pPr marL="0" indent="0"/>
            <a:endParaRPr lang="en-IN" altLang="en-US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ko-KR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9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[1]R. </a:t>
            </a:r>
            <a:r>
              <a:rPr lang="en-IN" altLang="en-US" i="0" dirty="0"/>
              <a:t>Ji, K. Chang and Z. Jiang, "</a:t>
            </a:r>
            <a:r>
              <a:rPr lang="en-IN" altLang="en-US" b="1" i="0" dirty="0"/>
              <a:t>Risk-Aversion Adjusted Portfolio Optimization with Predictive </a:t>
            </a:r>
            <a:r>
              <a:rPr lang="en-IN" altLang="en-US" b="1" i="0" dirty="0" smtClean="0"/>
              <a:t>Modelling</a:t>
            </a:r>
            <a:r>
              <a:rPr lang="en-IN" altLang="en-US" i="0" dirty="0" smtClean="0"/>
              <a:t>," </a:t>
            </a:r>
            <a:r>
              <a:rPr lang="en-IN" altLang="en-US" i="0" dirty="0"/>
              <a:t>2019 </a:t>
            </a:r>
            <a:r>
              <a:rPr lang="en-IN" altLang="en-US" i="0" dirty="0" smtClean="0"/>
              <a:t>22th </a:t>
            </a:r>
            <a:r>
              <a:rPr lang="en-IN" altLang="en-US" i="0" dirty="0"/>
              <a:t>International Conference on Information Fusion (FUSION), </a:t>
            </a:r>
            <a:r>
              <a:rPr lang="en-IN" altLang="en-US" i="0" dirty="0" smtClean="0"/>
              <a:t>2019,pp</a:t>
            </a:r>
            <a:r>
              <a:rPr lang="en-IN" altLang="en-US" i="0" dirty="0"/>
              <a:t>. 1-8.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[2] </a:t>
            </a:r>
            <a:r>
              <a:rPr lang="en-IN" altLang="en-US" i="0" dirty="0"/>
              <a:t>Harry M Markowitz, G Peter Todd, and William F Sharpe Mean-variance analysis in portfolio choice and capital markets Volume 66.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[3]J</a:t>
            </a:r>
            <a:r>
              <a:rPr lang="en-IN" altLang="en-US" i="0" dirty="0"/>
              <a:t>. Sen, S. Mondal and S. Mehtab, "</a:t>
            </a:r>
            <a:r>
              <a:rPr lang="en-IN" altLang="en-US" b="1" i="0" dirty="0"/>
              <a:t>Portfolio Optimization on NIFTY Thematic Sector Stocks Using an LSTM Model</a:t>
            </a:r>
            <a:r>
              <a:rPr lang="en-IN" altLang="en-US" i="0" dirty="0"/>
              <a:t>," 2021 International Conference on Data Analytics for Business and Industry (ICDABI), 2021, pp. 364-369, doi: 10.1109/ICDABI53623.2021.9655886</a:t>
            </a:r>
            <a:r>
              <a:rPr lang="en-IN" altLang="en-US" i="0" dirty="0" smtClean="0"/>
              <a:t>.</a:t>
            </a:r>
            <a:endParaRPr lang="en-IN" altLang="en-US" i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[4] </a:t>
            </a:r>
            <a:r>
              <a:rPr lang="en-IN" altLang="en-US" i="0" dirty="0"/>
              <a:t>Mehar Vijh, Deeksha Chandola, Vinay Anand Tikkiwal, Arun Kumar,Stock Closing Price Prediction using Machine Learning Techniques,Procedia Computer Science,Volume 167,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[5] </a:t>
            </a:r>
            <a:r>
              <a:rPr lang="en-IN" altLang="en-US" i="0" dirty="0"/>
              <a:t>‘</a:t>
            </a:r>
            <a:r>
              <a:rPr lang="en-IN" altLang="en-US" b="1" i="0" dirty="0"/>
              <a:t>A Machine Learning Approach to Stock Price Prediction and Portfolio Optimization</a:t>
            </a:r>
            <a:r>
              <a:rPr lang="en-IN" altLang="en-US" i="0" dirty="0"/>
              <a:t>’ Jorge Barreno, Anna Skarpalezou, Arjun Tisseverasinghe.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[6] </a:t>
            </a:r>
            <a:r>
              <a:rPr lang="en-IN" altLang="en-US" i="0" dirty="0"/>
              <a:t>V. Kedia, Z. Khalid, S. Goswami, N. Sharma and K. Suryawanshi, "</a:t>
            </a:r>
            <a:r>
              <a:rPr lang="en-IN" altLang="en-US" b="1" i="0" dirty="0"/>
              <a:t>Portfolio Generation for Indian Stock Markets Using Unsupervised Machine Learning</a:t>
            </a:r>
            <a:r>
              <a:rPr lang="en-IN" altLang="en-US" i="0" dirty="0"/>
              <a:t>," 2018 Fourth International Conference on Computing Communication Control and Automation (ICCUBEA), 2018, pp. 1-5, doi: 10.1109/ICCUBEA.2018.8697771.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/>
              <a:t>[7] </a:t>
            </a:r>
            <a:r>
              <a:rPr lang="en-IN" altLang="en-US" i="0" dirty="0"/>
              <a:t>J. Sen, S. Mehtab, A. Dutta and S. Mondal, "</a:t>
            </a:r>
            <a:r>
              <a:rPr lang="en-IN" altLang="en-US" b="1" i="0" dirty="0"/>
              <a:t>Hierarchical Risk Parity and Minimum Variance Portfolio Design on NIFTY 50 Stocks</a:t>
            </a:r>
            <a:r>
              <a:rPr lang="en-IN" altLang="en-US" i="0" dirty="0"/>
              <a:t>," 2021 International Conference on Decision Aid Sciences and Application (DASA), 2021, pp. 668-675, doi: 10.1109/DASA53625.2021.9681925.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IN" altLang="en-US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“Stock </a:t>
            </a:r>
            <a:r>
              <a:rPr lang="en-IN" alt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Prediction based on Social Sentiments using Machine </a:t>
            </a:r>
            <a:r>
              <a:rPr lang="en-IN" altLang="en-US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Learning”.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IN" altLang="en-US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‘Analysing </a:t>
            </a:r>
            <a:r>
              <a:rPr lang="en-IN" alt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 changes using event related Twitter feeds</a:t>
            </a:r>
            <a:r>
              <a:rPr lang="en-IN" altLang="en-US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  <a:endParaRPr lang="en-IN" altLang="en-US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altLang="en-US" b="1" i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3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407819" y="3176972"/>
            <a:ext cx="39887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44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altLang="en-US" sz="2000" b="1" i="0" dirty="0" smtClean="0"/>
              <a:t>The 10 Diversified Equity Portfolio stocks consists: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altLang="en-US" sz="2000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altLang="en-US" sz="2000" i="0" dirty="0" smtClean="0"/>
          </a:p>
          <a:p>
            <a:pPr marL="0" indent="0"/>
            <a:endParaRPr lang="en-IN" altLang="en-US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altLang="en-US" i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SELECTION	</a:t>
            </a:r>
            <a:endParaRPr lang="ko-KR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57047"/>
              </p:ext>
            </p:extLst>
          </p:nvPr>
        </p:nvGraphicFramePr>
        <p:xfrm>
          <a:off x="1548798" y="1988840"/>
          <a:ext cx="6096000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763395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2825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COMPANIES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SECTORS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7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altLang="en-US" i="0" dirty="0" smtClean="0"/>
                        <a:t>Reliance Industries Ltd.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Diversified business.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altLang="en-US" i="0" dirty="0" smtClean="0"/>
                        <a:t>Cipla.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Pharmaceutical.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Maruti Suzuki.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Automobile.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1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Hindustan Unilever.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Fast-moving consumer goods.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2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ICICI Bank.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services.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70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Nestlé India.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Fast-moving consumer goods.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2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Tata Consultancy 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technology.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04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Ramco Cements.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Cement.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22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Nifty BeES.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E.T.F.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94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i="0" dirty="0" smtClean="0"/>
                        <a:t>Bank BeES.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E.T.F.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5994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b="1" i="0" dirty="0" smtClean="0"/>
              <a:t>Primarily focusing on 3 models:</a:t>
            </a:r>
          </a:p>
          <a:p>
            <a:pPr marL="0" indent="0"/>
            <a:endParaRPr lang="en-IN" sz="1800" b="1" i="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900" i="0" dirty="0"/>
              <a:t>Autoregressive integrated moving </a:t>
            </a:r>
            <a:r>
              <a:rPr lang="en-IN" altLang="en-US" sz="1900" i="0" dirty="0" smtClean="0"/>
              <a:t>average(ARIMA)</a:t>
            </a:r>
            <a:r>
              <a:rPr lang="en-IN" sz="1900" i="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900" i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900" i="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900" i="0" dirty="0"/>
              <a:t>Long short-term </a:t>
            </a:r>
            <a:r>
              <a:rPr lang="en-IN" altLang="en-US" sz="1900" i="0" dirty="0" smtClean="0"/>
              <a:t>memory(LSTM model).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altLang="en-US" sz="1900" i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altLang="en-US" sz="1900" i="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i="0" dirty="0" smtClean="0"/>
              <a:t>Facebook Prophet.</a:t>
            </a:r>
            <a:endParaRPr lang="en-IN" sz="1900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b="1" i="0" dirty="0" smtClean="0"/>
              <a:t>                                                                              </a:t>
            </a:r>
            <a:endParaRPr lang="en-IN" b="1" i="0" dirty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b="1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ALGORITMS/TECHNIQUES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8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3528392" cy="28165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A.R.I.M.A. Model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3957"/>
            <a:ext cx="3960440" cy="2779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21088"/>
            <a:ext cx="3096344" cy="22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3528392" cy="28165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A.R.I.M.A. Model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73957"/>
            <a:ext cx="3960440" cy="2779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221088"/>
            <a:ext cx="3096344" cy="22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13" y="924941"/>
            <a:ext cx="8628519" cy="33051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L.S.T.M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8024" y="4279198"/>
            <a:ext cx="3780084" cy="431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0"/>
                <a:solidFill>
                  <a:schemeClr val="tx2">
                    <a:lumMod val="50000"/>
                  </a:schemeClr>
                </a:solidFill>
              </a:rPr>
              <a:t>Actual Stock Price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9696" y="4328281"/>
            <a:ext cx="2434987" cy="43136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ln w="0"/>
                <a:solidFill>
                  <a:schemeClr val="tx2">
                    <a:lumMod val="50000"/>
                  </a:schemeClr>
                </a:solidFill>
              </a:rPr>
              <a:t>Predicted Closing </a:t>
            </a:r>
            <a:r>
              <a:rPr lang="en-IN" b="1" dirty="0">
                <a:ln w="0"/>
                <a:solidFill>
                  <a:schemeClr val="tx2">
                    <a:lumMod val="50000"/>
                  </a:schemeClr>
                </a:solidFill>
              </a:rPr>
              <a:t>Price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32" y="4759646"/>
            <a:ext cx="6057900" cy="2001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8" y="4786060"/>
            <a:ext cx="2406612" cy="19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340768"/>
            <a:ext cx="4032448" cy="47335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L.S.T.M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389329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48236</TotalTime>
  <Words>1139</Words>
  <Application>Microsoft Office PowerPoint</Application>
  <PresentationFormat>On-screen Show (4:3)</PresentationFormat>
  <Paragraphs>182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맑은 고딕</vt:lpstr>
      <vt:lpstr>굴림체</vt:lpstr>
      <vt:lpstr>Times New Roman</vt:lpstr>
      <vt:lpstr>Arial</vt:lpstr>
      <vt:lpstr>Trebuchet MS</vt:lpstr>
      <vt:lpstr>Calibri Light</vt:lpstr>
      <vt:lpstr>Calibri</vt:lpstr>
      <vt:lpstr>Wingdings</vt:lpstr>
      <vt:lpstr>Office 테마</vt:lpstr>
      <vt:lpstr>“Stock forecasting  and markowitz’s  Portfolio Optimization”</vt:lpstr>
      <vt:lpstr>PowerPoint Presentation</vt:lpstr>
      <vt:lpstr>ABSTRACT of PHASE-I</vt:lpstr>
      <vt:lpstr>PORTFOLIO SELECTION </vt:lpstr>
      <vt:lpstr>ALGORITMS/TECHNIQUES</vt:lpstr>
      <vt:lpstr>A.R.I.M.A. Model</vt:lpstr>
      <vt:lpstr>A.R.I.M.A. Model</vt:lpstr>
      <vt:lpstr>L.S.T.M Model</vt:lpstr>
      <vt:lpstr>L.S.T.M Model</vt:lpstr>
      <vt:lpstr>Facebook Prophet</vt:lpstr>
      <vt:lpstr>Markowitz’s Efficient Frontier Model</vt:lpstr>
      <vt:lpstr>Risk Plot and Growth of investment</vt:lpstr>
      <vt:lpstr>Fund allocation and Sharpe ratio</vt:lpstr>
      <vt:lpstr> Efficient Frontier Model - 6 year data</vt:lpstr>
      <vt:lpstr>Optimal Risk for the portfolio</vt:lpstr>
      <vt:lpstr>Optimal Risk for the portfolio</vt:lpstr>
      <vt:lpstr>Novelty Ideas for PHASE-II</vt:lpstr>
      <vt:lpstr>ABSTRACT of PHASE-II</vt:lpstr>
      <vt:lpstr> Twitter Sentiment Analysis of RELIANCE</vt:lpstr>
      <vt:lpstr> Twitter Sentiment Analysis of RELIANCE</vt:lpstr>
      <vt:lpstr> Twitter Sentiment Analysis of CIPLA</vt:lpstr>
      <vt:lpstr> Twitter Sentiment Analysis of CIPLA</vt:lpstr>
      <vt:lpstr> Twitter Sentiment Analysis of Hindustan Unilever</vt:lpstr>
      <vt:lpstr> Twitter Sentiment Analysis of Hindustan Unilever</vt:lpstr>
      <vt:lpstr>R.M.S.E of various stocks using Random Forest</vt:lpstr>
      <vt:lpstr>Hierarchical Risk Parity</vt:lpstr>
      <vt:lpstr>Hierarchical Risk Parity</vt:lpstr>
      <vt:lpstr>Hierarchical Risk Parity</vt:lpstr>
      <vt:lpstr>LITERATURE SURVEY </vt:lpstr>
      <vt:lpstr>LITERATURE SURVEY </vt:lpstr>
      <vt:lpstr>References</vt:lpstr>
      <vt:lpstr>PowerPoint Presentation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75</cp:revision>
  <dcterms:created xsi:type="dcterms:W3CDTF">2010-02-01T08:03:16Z</dcterms:created>
  <dcterms:modified xsi:type="dcterms:W3CDTF">2022-05-10T01:48:06Z</dcterms:modified>
  <cp:category>www.slidemembers.com</cp:category>
  <cp:version>YESFORM Co.,Ltd.</cp:version>
</cp:coreProperties>
</file>